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00" r:id="rId2"/>
    <p:sldId id="401" r:id="rId3"/>
    <p:sldId id="257" r:id="rId4"/>
    <p:sldId id="258" r:id="rId5"/>
    <p:sldId id="259" r:id="rId6"/>
    <p:sldId id="268" r:id="rId7"/>
    <p:sldId id="269" r:id="rId8"/>
    <p:sldId id="260" r:id="rId9"/>
    <p:sldId id="261" r:id="rId10"/>
    <p:sldId id="262" r:id="rId11"/>
    <p:sldId id="263" r:id="rId12"/>
    <p:sldId id="264" r:id="rId13"/>
    <p:sldId id="398" r:id="rId14"/>
    <p:sldId id="266" r:id="rId15"/>
    <p:sldId id="277" r:id="rId16"/>
    <p:sldId id="278" r:id="rId17"/>
    <p:sldId id="279" r:id="rId18"/>
    <p:sldId id="280" r:id="rId19"/>
    <p:sldId id="281" r:id="rId20"/>
    <p:sldId id="282" r:id="rId21"/>
    <p:sldId id="283" r:id="rId22"/>
    <p:sldId id="265" r:id="rId23"/>
    <p:sldId id="267" r:id="rId24"/>
    <p:sldId id="274" r:id="rId25"/>
    <p:sldId id="313" r:id="rId26"/>
    <p:sldId id="276" r:id="rId27"/>
    <p:sldId id="407" r:id="rId28"/>
    <p:sldId id="409" r:id="rId29"/>
    <p:sldId id="408" r:id="rId30"/>
    <p:sldId id="41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59296A-694C-4C29-B96D-FCC9809E7A3E}" type="doc">
      <dgm:prSet loTypeId="urn:microsoft.com/office/officeart/2005/8/layout/venn3#2" loCatId="relationship" qsTypeId="urn:microsoft.com/office/officeart/2005/8/quickstyle/simple1" qsCatId="simple" csTypeId="urn:microsoft.com/office/officeart/2005/8/colors/colorful4" csCatId="colorful" phldr="1"/>
      <dgm:spPr/>
      <dgm:t>
        <a:bodyPr/>
        <a:lstStyle/>
        <a:p>
          <a:endParaRPr lang="en-ZW"/>
        </a:p>
      </dgm:t>
    </dgm:pt>
    <dgm:pt modelId="{A22F3EBF-BAC5-4EBD-9DA4-5B758F6F0D85}">
      <dgm:prSet phldrT="[Text]" custT="1"/>
      <dgm:spPr>
        <a:ln>
          <a:solidFill>
            <a:schemeClr val="tx1"/>
          </a:solidFill>
        </a:ln>
      </dgm:spPr>
      <dgm:t>
        <a:bodyPr/>
        <a:lstStyle/>
        <a:p>
          <a:pPr algn="l">
            <a:buNone/>
          </a:pPr>
          <a:r>
            <a:rPr lang="en-US" sz="2400" b="1" dirty="0">
              <a:latin typeface="Times New Roman" panose="02020603050405020304" pitchFamily="18" charset="0"/>
              <a:cs typeface="Times New Roman" panose="02020603050405020304" pitchFamily="18" charset="0"/>
            </a:rPr>
            <a:t>Primary goal</a:t>
          </a:r>
          <a:endParaRPr lang="en-ZW" sz="2400" b="1" dirty="0">
            <a:latin typeface="Times New Roman" panose="02020603050405020304" pitchFamily="18" charset="0"/>
            <a:cs typeface="Times New Roman" panose="02020603050405020304" pitchFamily="18" charset="0"/>
          </a:endParaRPr>
        </a:p>
      </dgm:t>
    </dgm:pt>
    <dgm:pt modelId="{A244E76B-8AB3-47C7-A807-B7B89A29F3A2}" type="parTrans" cxnId="{9525C587-8A92-4DF5-8739-6869417D650D}">
      <dgm:prSet/>
      <dgm:spPr/>
      <dgm:t>
        <a:bodyPr/>
        <a:lstStyle/>
        <a:p>
          <a:endParaRPr lang="en-ZW"/>
        </a:p>
      </dgm:t>
    </dgm:pt>
    <dgm:pt modelId="{3F50384B-E8D9-4415-BE49-DED8E72A40C9}" type="sibTrans" cxnId="{9525C587-8A92-4DF5-8739-6869417D650D}">
      <dgm:prSet/>
      <dgm:spPr/>
      <dgm:t>
        <a:bodyPr/>
        <a:lstStyle/>
        <a:p>
          <a:endParaRPr lang="en-ZW"/>
        </a:p>
      </dgm:t>
    </dgm:pt>
    <dgm:pt modelId="{2D99C573-007D-4365-90F3-823DCC9D3258}">
      <dgm:prSet phldrT="[Text]" custT="1"/>
      <dgm:spPr>
        <a:ln>
          <a:solidFill>
            <a:schemeClr val="tx1"/>
          </a:solidFill>
        </a:ln>
      </dgm:spPr>
      <dgm:t>
        <a:bodyPr/>
        <a:lstStyle/>
        <a:p>
          <a:pPr>
            <a:buNone/>
          </a:pPr>
          <a:r>
            <a:rPr lang="en-US" sz="2400" b="1" dirty="0">
              <a:latin typeface="Times New Roman" panose="02020603050405020304" pitchFamily="18" charset="0"/>
              <a:cs typeface="Times New Roman" panose="02020603050405020304" pitchFamily="18" charset="0"/>
            </a:rPr>
            <a:t>Secondary goal</a:t>
          </a:r>
          <a:endParaRPr lang="en-ZW" sz="2400" b="1" dirty="0">
            <a:latin typeface="Times New Roman" panose="02020603050405020304" pitchFamily="18" charset="0"/>
            <a:cs typeface="Times New Roman" panose="02020603050405020304" pitchFamily="18" charset="0"/>
          </a:endParaRPr>
        </a:p>
      </dgm:t>
    </dgm:pt>
    <dgm:pt modelId="{3ADF3A31-FF38-4680-BFB0-D309C2794CAE}" type="parTrans" cxnId="{51B50A33-4E08-4410-A2A2-F45EF6CAFFB6}">
      <dgm:prSet/>
      <dgm:spPr/>
      <dgm:t>
        <a:bodyPr/>
        <a:lstStyle/>
        <a:p>
          <a:endParaRPr lang="en-ZW"/>
        </a:p>
      </dgm:t>
    </dgm:pt>
    <dgm:pt modelId="{3E99CB6B-B938-483B-8E56-916403E1C905}" type="sibTrans" cxnId="{51B50A33-4E08-4410-A2A2-F45EF6CAFFB6}">
      <dgm:prSet/>
      <dgm:spPr/>
      <dgm:t>
        <a:bodyPr/>
        <a:lstStyle/>
        <a:p>
          <a:endParaRPr lang="en-ZW"/>
        </a:p>
      </dgm:t>
    </dgm:pt>
    <dgm:pt modelId="{96BA7D56-B48B-4130-AF92-BEA30CE5A973}">
      <dgm:prSet phldrT="[Text]" custT="1"/>
      <dgm:spPr>
        <a:ln>
          <a:solidFill>
            <a:schemeClr val="tx1"/>
          </a:solidFill>
        </a:ln>
      </dgm:spPr>
      <dgm:t>
        <a:bodyPr/>
        <a:lstStyle/>
        <a:p>
          <a:pPr>
            <a:buNone/>
          </a:pPr>
          <a:r>
            <a:rPr lang="en-US" sz="2400" b="1" dirty="0">
              <a:latin typeface="Times New Roman" panose="02020603050405020304" pitchFamily="18" charset="0"/>
              <a:cs typeface="Times New Roman" panose="02020603050405020304" pitchFamily="18" charset="0"/>
            </a:rPr>
            <a:t>Tertiary goal</a:t>
          </a:r>
        </a:p>
        <a:p>
          <a:pPr>
            <a:buNone/>
          </a:pPr>
          <a:endParaRPr lang="en-ZW" sz="2400" dirty="0">
            <a:latin typeface="Times New Roman" panose="02020603050405020304" pitchFamily="18" charset="0"/>
            <a:cs typeface="Times New Roman" panose="02020603050405020304" pitchFamily="18" charset="0"/>
          </a:endParaRPr>
        </a:p>
      </dgm:t>
    </dgm:pt>
    <dgm:pt modelId="{C3499C0D-F8C2-4FDD-9BE3-CF3E7DDB5108}" type="parTrans" cxnId="{312D11A8-5506-4BA0-92CE-AE1FFE86B01B}">
      <dgm:prSet/>
      <dgm:spPr/>
      <dgm:t>
        <a:bodyPr/>
        <a:lstStyle/>
        <a:p>
          <a:endParaRPr lang="en-ZW"/>
        </a:p>
      </dgm:t>
    </dgm:pt>
    <dgm:pt modelId="{DE2F4E1D-D5E5-480A-9EE8-3A5735F4C77A}" type="sibTrans" cxnId="{312D11A8-5506-4BA0-92CE-AE1FFE86B01B}">
      <dgm:prSet/>
      <dgm:spPr/>
      <dgm:t>
        <a:bodyPr/>
        <a:lstStyle/>
        <a:p>
          <a:endParaRPr lang="en-ZW"/>
        </a:p>
      </dgm:t>
    </dgm:pt>
    <dgm:pt modelId="{7955FFAC-7AC0-4C70-9512-ADE9CA73448F}">
      <dgm:prSet phldrT="[Text]" custT="1"/>
      <dgm:spPr>
        <a:ln>
          <a:solidFill>
            <a:schemeClr val="tx1"/>
          </a:solidFill>
        </a:ln>
      </dgm:spPr>
      <dgm:t>
        <a:bodyPr/>
        <a:lstStyle/>
        <a:p>
          <a:pPr>
            <a:buNone/>
          </a:pPr>
          <a:r>
            <a:rPr lang="en-US" sz="2400" b="1" dirty="0">
              <a:latin typeface="Times New Roman" panose="02020603050405020304" pitchFamily="18" charset="0"/>
              <a:cs typeface="Times New Roman" panose="02020603050405020304" pitchFamily="18" charset="0"/>
            </a:rPr>
            <a:t>Pinnacle of regenerative goals</a:t>
          </a:r>
          <a:endParaRPr lang="en-ZW" sz="2400" b="1" dirty="0">
            <a:latin typeface="Times New Roman" panose="02020603050405020304" pitchFamily="18" charset="0"/>
            <a:cs typeface="Times New Roman" panose="02020603050405020304" pitchFamily="18" charset="0"/>
          </a:endParaRPr>
        </a:p>
      </dgm:t>
    </dgm:pt>
    <dgm:pt modelId="{1A50C8BB-5D62-4F15-9092-DA2839207886}" type="parTrans" cxnId="{3C96BDEF-7B49-4D9F-A948-50B11693DFD8}">
      <dgm:prSet/>
      <dgm:spPr/>
      <dgm:t>
        <a:bodyPr/>
        <a:lstStyle/>
        <a:p>
          <a:endParaRPr lang="en-ZW"/>
        </a:p>
      </dgm:t>
    </dgm:pt>
    <dgm:pt modelId="{EA176484-C374-41F1-BC5A-585589444B34}" type="sibTrans" cxnId="{3C96BDEF-7B49-4D9F-A948-50B11693DFD8}">
      <dgm:prSet/>
      <dgm:spPr/>
      <dgm:t>
        <a:bodyPr/>
        <a:lstStyle/>
        <a:p>
          <a:endParaRPr lang="en-ZW"/>
        </a:p>
      </dgm:t>
    </dgm:pt>
    <dgm:pt modelId="{AE58B116-03CA-420C-9A9F-1445B8651A7B}">
      <dgm:prSet custT="1"/>
      <dgm:spPr>
        <a:ln>
          <a:solidFill>
            <a:schemeClr val="tx1"/>
          </a:solidFill>
        </a:ln>
      </dgm:spPr>
      <dgm:t>
        <a:bodyPr/>
        <a:lstStyle/>
        <a:p>
          <a:pPr algn="l">
            <a:buNone/>
          </a:pPr>
          <a:r>
            <a:rPr lang="en-US" sz="1800" dirty="0">
              <a:latin typeface="Times New Roman" panose="02020603050405020304" pitchFamily="18" charset="0"/>
              <a:cs typeface="Times New Roman" panose="02020603050405020304" pitchFamily="18" charset="0"/>
            </a:rPr>
            <a:t>Elimination of symptoms &amp; evidence of bone healing</a:t>
          </a:r>
          <a:endParaRPr lang="en-ZW" sz="1800" dirty="0">
            <a:latin typeface="Times New Roman" panose="02020603050405020304" pitchFamily="18" charset="0"/>
            <a:cs typeface="Times New Roman" panose="02020603050405020304" pitchFamily="18" charset="0"/>
          </a:endParaRPr>
        </a:p>
      </dgm:t>
    </dgm:pt>
    <dgm:pt modelId="{78ECB272-6DA8-4318-8328-156E42F40B3C}" type="parTrans" cxnId="{2E00C413-539A-49BD-A2CE-FF5A0FB62245}">
      <dgm:prSet/>
      <dgm:spPr/>
      <dgm:t>
        <a:bodyPr/>
        <a:lstStyle/>
        <a:p>
          <a:endParaRPr lang="en-ZW"/>
        </a:p>
      </dgm:t>
    </dgm:pt>
    <dgm:pt modelId="{9D253F49-1881-465C-BD6A-3CC61D599362}" type="sibTrans" cxnId="{2E00C413-539A-49BD-A2CE-FF5A0FB62245}">
      <dgm:prSet/>
      <dgm:spPr/>
      <dgm:t>
        <a:bodyPr/>
        <a:lstStyle/>
        <a:p>
          <a:endParaRPr lang="en-ZW"/>
        </a:p>
      </dgm:t>
    </dgm:pt>
    <dgm:pt modelId="{577CBC76-A329-432C-A5D7-35E27AF2218B}">
      <dgm:prSet phldrT="[Text]"/>
      <dgm:spPr>
        <a:ln>
          <a:solidFill>
            <a:schemeClr val="tx1"/>
          </a:solidFill>
        </a:ln>
      </dgm:spPr>
      <dgm:t>
        <a:bodyPr/>
        <a:lstStyle/>
        <a:p>
          <a:pPr>
            <a:buNone/>
          </a:pPr>
          <a:r>
            <a:rPr lang="en-US" sz="1500" dirty="0">
              <a:latin typeface="Times New Roman" panose="02020603050405020304" pitchFamily="18" charset="0"/>
              <a:cs typeface="Times New Roman" panose="02020603050405020304" pitchFamily="18" charset="0"/>
            </a:rPr>
            <a:t>Increase root wall thickness &amp; increase root length</a:t>
          </a:r>
          <a:endParaRPr lang="en-ZW" sz="1500" dirty="0">
            <a:latin typeface="Times New Roman" panose="02020603050405020304" pitchFamily="18" charset="0"/>
            <a:cs typeface="Times New Roman" panose="02020603050405020304" pitchFamily="18" charset="0"/>
          </a:endParaRPr>
        </a:p>
      </dgm:t>
    </dgm:pt>
    <dgm:pt modelId="{1700ABF8-74A6-40D5-BAC1-0EFC67027CE4}" type="parTrans" cxnId="{28310E12-6307-4108-881D-60CF8100A2AA}">
      <dgm:prSet/>
      <dgm:spPr/>
      <dgm:t>
        <a:bodyPr/>
        <a:lstStyle/>
        <a:p>
          <a:endParaRPr lang="en-ZW"/>
        </a:p>
      </dgm:t>
    </dgm:pt>
    <dgm:pt modelId="{0D0AA81C-309C-403C-9E94-1104A86C475D}" type="sibTrans" cxnId="{28310E12-6307-4108-881D-60CF8100A2AA}">
      <dgm:prSet/>
      <dgm:spPr/>
      <dgm:t>
        <a:bodyPr/>
        <a:lstStyle/>
        <a:p>
          <a:endParaRPr lang="en-ZW"/>
        </a:p>
      </dgm:t>
    </dgm:pt>
    <dgm:pt modelId="{DA5B4B4A-743A-422D-8A31-6B832022DE4C}">
      <dgm:prSet custT="1"/>
      <dgm:spPr>
        <a:ln>
          <a:solidFill>
            <a:schemeClr val="tx1"/>
          </a:solidFill>
        </a:ln>
      </dgm:spPr>
      <dgm:t>
        <a:bodyPr/>
        <a:lstStyle/>
        <a:p>
          <a:pPr>
            <a:buNone/>
          </a:pPr>
          <a:r>
            <a:rPr lang="en-US" sz="1800" dirty="0">
              <a:latin typeface="Times New Roman" panose="02020603050405020304" pitchFamily="18" charset="0"/>
              <a:cs typeface="Times New Roman" panose="02020603050405020304" pitchFamily="18" charset="0"/>
            </a:rPr>
            <a:t>Positive response to vitality testing</a:t>
          </a:r>
          <a:endParaRPr lang="en-ZW" sz="1800" dirty="0">
            <a:latin typeface="Times New Roman" panose="02020603050405020304" pitchFamily="18" charset="0"/>
            <a:cs typeface="Times New Roman" panose="02020603050405020304" pitchFamily="18" charset="0"/>
          </a:endParaRPr>
        </a:p>
      </dgm:t>
    </dgm:pt>
    <dgm:pt modelId="{AA6D115D-0E77-44AB-9F2E-CDA865C15D4B}" type="parTrans" cxnId="{4E3CD4CD-681F-4D63-AF5A-ACD55F4CA528}">
      <dgm:prSet/>
      <dgm:spPr/>
      <dgm:t>
        <a:bodyPr/>
        <a:lstStyle/>
        <a:p>
          <a:endParaRPr lang="en-ZW"/>
        </a:p>
      </dgm:t>
    </dgm:pt>
    <dgm:pt modelId="{034BEAF1-56AC-4584-AF3F-C37623677771}" type="sibTrans" cxnId="{4E3CD4CD-681F-4D63-AF5A-ACD55F4CA528}">
      <dgm:prSet/>
      <dgm:spPr/>
      <dgm:t>
        <a:bodyPr/>
        <a:lstStyle/>
        <a:p>
          <a:endParaRPr lang="en-ZW"/>
        </a:p>
      </dgm:t>
    </dgm:pt>
    <dgm:pt modelId="{3C23ECD7-ECDA-4656-B8AB-962CE31978A3}">
      <dgm:prSet custT="1"/>
      <dgm:spPr>
        <a:ln>
          <a:solidFill>
            <a:schemeClr val="tx1"/>
          </a:solidFill>
        </a:ln>
      </dgm:spPr>
      <dgm:t>
        <a:bodyPr/>
        <a:lstStyle/>
        <a:p>
          <a:pPr>
            <a:buNone/>
          </a:pPr>
          <a:r>
            <a:rPr lang="en-US" sz="1800" dirty="0">
              <a:latin typeface="Times New Roman" panose="02020603050405020304" pitchFamily="18" charset="0"/>
              <a:cs typeface="Times New Roman" panose="02020603050405020304" pitchFamily="18" charset="0"/>
            </a:rPr>
            <a:t>Histologic confirmation for structural &amp; functional restoration</a:t>
          </a:r>
          <a:endParaRPr lang="en-ZW" sz="1800" dirty="0">
            <a:latin typeface="Times New Roman" panose="02020603050405020304" pitchFamily="18" charset="0"/>
            <a:cs typeface="Times New Roman" panose="02020603050405020304" pitchFamily="18" charset="0"/>
          </a:endParaRPr>
        </a:p>
      </dgm:t>
    </dgm:pt>
    <dgm:pt modelId="{83F20797-AE14-4FAA-8D02-2267B2057DB2}" type="parTrans" cxnId="{EE37D756-B8B3-4B08-BCEF-F4181DA17072}">
      <dgm:prSet/>
      <dgm:spPr/>
      <dgm:t>
        <a:bodyPr/>
        <a:lstStyle/>
        <a:p>
          <a:endParaRPr lang="en-ZW"/>
        </a:p>
      </dgm:t>
    </dgm:pt>
    <dgm:pt modelId="{61A93600-E914-40E0-AA27-E8DDEA514308}" type="sibTrans" cxnId="{EE37D756-B8B3-4B08-BCEF-F4181DA17072}">
      <dgm:prSet/>
      <dgm:spPr/>
      <dgm:t>
        <a:bodyPr/>
        <a:lstStyle/>
        <a:p>
          <a:endParaRPr lang="en-ZW"/>
        </a:p>
      </dgm:t>
    </dgm:pt>
    <dgm:pt modelId="{E77722EB-6114-4BE5-A0FC-1974684433BD}" type="pres">
      <dgm:prSet presAssocID="{3659296A-694C-4C29-B96D-FCC9809E7A3E}" presName="Name0" presStyleCnt="0">
        <dgm:presLayoutVars>
          <dgm:dir/>
          <dgm:resizeHandles val="exact"/>
        </dgm:presLayoutVars>
      </dgm:prSet>
      <dgm:spPr/>
    </dgm:pt>
    <dgm:pt modelId="{F5ACAA83-735D-4555-8442-0A5E4E8C86AE}" type="pres">
      <dgm:prSet presAssocID="{A22F3EBF-BAC5-4EBD-9DA4-5B758F6F0D85}" presName="Name5" presStyleLbl="vennNode1" presStyleIdx="0" presStyleCnt="4">
        <dgm:presLayoutVars>
          <dgm:bulletEnabled val="1"/>
        </dgm:presLayoutVars>
      </dgm:prSet>
      <dgm:spPr/>
    </dgm:pt>
    <dgm:pt modelId="{AF2BEC2F-19A6-42DE-AC93-F08B444DD50F}" type="pres">
      <dgm:prSet presAssocID="{3F50384B-E8D9-4415-BE49-DED8E72A40C9}" presName="space" presStyleCnt="0"/>
      <dgm:spPr/>
    </dgm:pt>
    <dgm:pt modelId="{C99C5BF2-8832-4CF3-B947-8C4312247DC5}" type="pres">
      <dgm:prSet presAssocID="{2D99C573-007D-4365-90F3-823DCC9D3258}" presName="Name5" presStyleLbl="vennNode1" presStyleIdx="1" presStyleCnt="4">
        <dgm:presLayoutVars>
          <dgm:bulletEnabled val="1"/>
        </dgm:presLayoutVars>
      </dgm:prSet>
      <dgm:spPr/>
    </dgm:pt>
    <dgm:pt modelId="{C9B1648D-1CD6-4D4C-8008-6EF7CCBF323B}" type="pres">
      <dgm:prSet presAssocID="{3E99CB6B-B938-483B-8E56-916403E1C905}" presName="space" presStyleCnt="0"/>
      <dgm:spPr/>
    </dgm:pt>
    <dgm:pt modelId="{D705D323-8342-4027-AD4E-8EFBC8A0FCA2}" type="pres">
      <dgm:prSet presAssocID="{96BA7D56-B48B-4130-AF92-BEA30CE5A973}" presName="Name5" presStyleLbl="vennNode1" presStyleIdx="2" presStyleCnt="4">
        <dgm:presLayoutVars>
          <dgm:bulletEnabled val="1"/>
        </dgm:presLayoutVars>
      </dgm:prSet>
      <dgm:spPr/>
    </dgm:pt>
    <dgm:pt modelId="{C9C55B6A-0999-4265-AB4A-94E0111A2106}" type="pres">
      <dgm:prSet presAssocID="{DE2F4E1D-D5E5-480A-9EE8-3A5735F4C77A}" presName="space" presStyleCnt="0"/>
      <dgm:spPr/>
    </dgm:pt>
    <dgm:pt modelId="{CD7C62BB-8334-4207-BCE4-D2FC4E818B0E}" type="pres">
      <dgm:prSet presAssocID="{7955FFAC-7AC0-4C70-9512-ADE9CA73448F}" presName="Name5" presStyleLbl="vennNode1" presStyleIdx="3" presStyleCnt="4">
        <dgm:presLayoutVars>
          <dgm:bulletEnabled val="1"/>
        </dgm:presLayoutVars>
      </dgm:prSet>
      <dgm:spPr/>
    </dgm:pt>
  </dgm:ptLst>
  <dgm:cxnLst>
    <dgm:cxn modelId="{28310E12-6307-4108-881D-60CF8100A2AA}" srcId="{2D99C573-007D-4365-90F3-823DCC9D3258}" destId="{577CBC76-A329-432C-A5D7-35E27AF2218B}" srcOrd="0" destOrd="0" parTransId="{1700ABF8-74A6-40D5-BAC1-0EFC67027CE4}" sibTransId="{0D0AA81C-309C-403C-9E94-1104A86C475D}"/>
    <dgm:cxn modelId="{2E00C413-539A-49BD-A2CE-FF5A0FB62245}" srcId="{A22F3EBF-BAC5-4EBD-9DA4-5B758F6F0D85}" destId="{AE58B116-03CA-420C-9A9F-1445B8651A7B}" srcOrd="0" destOrd="0" parTransId="{78ECB272-6DA8-4318-8328-156E42F40B3C}" sibTransId="{9D253F49-1881-465C-BD6A-3CC61D599362}"/>
    <dgm:cxn modelId="{51B50A33-4E08-4410-A2A2-F45EF6CAFFB6}" srcId="{3659296A-694C-4C29-B96D-FCC9809E7A3E}" destId="{2D99C573-007D-4365-90F3-823DCC9D3258}" srcOrd="1" destOrd="0" parTransId="{3ADF3A31-FF38-4680-BFB0-D309C2794CAE}" sibTransId="{3E99CB6B-B938-483B-8E56-916403E1C905}"/>
    <dgm:cxn modelId="{A207A73C-CAE3-4A77-A8FB-2AF1F5DAA222}" type="presOf" srcId="{A22F3EBF-BAC5-4EBD-9DA4-5B758F6F0D85}" destId="{F5ACAA83-735D-4555-8442-0A5E4E8C86AE}" srcOrd="0" destOrd="0" presId="urn:microsoft.com/office/officeart/2005/8/layout/venn3#2"/>
    <dgm:cxn modelId="{AD658875-CA33-46DC-AF2D-3D66729A5B4E}" type="presOf" srcId="{AE58B116-03CA-420C-9A9F-1445B8651A7B}" destId="{F5ACAA83-735D-4555-8442-0A5E4E8C86AE}" srcOrd="0" destOrd="1" presId="urn:microsoft.com/office/officeart/2005/8/layout/venn3#2"/>
    <dgm:cxn modelId="{EE37D756-B8B3-4B08-BCEF-F4181DA17072}" srcId="{7955FFAC-7AC0-4C70-9512-ADE9CA73448F}" destId="{3C23ECD7-ECDA-4656-B8AB-962CE31978A3}" srcOrd="0" destOrd="0" parTransId="{83F20797-AE14-4FAA-8D02-2267B2057DB2}" sibTransId="{61A93600-E914-40E0-AA27-E8DDEA514308}"/>
    <dgm:cxn modelId="{372A0985-1FED-46F0-AD33-CC50F52CE786}" type="presOf" srcId="{3659296A-694C-4C29-B96D-FCC9809E7A3E}" destId="{E77722EB-6114-4BE5-A0FC-1974684433BD}" srcOrd="0" destOrd="0" presId="urn:microsoft.com/office/officeart/2005/8/layout/venn3#2"/>
    <dgm:cxn modelId="{9525C587-8A92-4DF5-8739-6869417D650D}" srcId="{3659296A-694C-4C29-B96D-FCC9809E7A3E}" destId="{A22F3EBF-BAC5-4EBD-9DA4-5B758F6F0D85}" srcOrd="0" destOrd="0" parTransId="{A244E76B-8AB3-47C7-A807-B7B89A29F3A2}" sibTransId="{3F50384B-E8D9-4415-BE49-DED8E72A40C9}"/>
    <dgm:cxn modelId="{274F3E89-7297-4D15-857A-87CA32287813}" type="presOf" srcId="{96BA7D56-B48B-4130-AF92-BEA30CE5A973}" destId="{D705D323-8342-4027-AD4E-8EFBC8A0FCA2}" srcOrd="0" destOrd="0" presId="urn:microsoft.com/office/officeart/2005/8/layout/venn3#2"/>
    <dgm:cxn modelId="{F4691399-BBA9-4E92-A943-BA7FC7866C3A}" type="presOf" srcId="{3C23ECD7-ECDA-4656-B8AB-962CE31978A3}" destId="{CD7C62BB-8334-4207-BCE4-D2FC4E818B0E}" srcOrd="0" destOrd="1" presId="urn:microsoft.com/office/officeart/2005/8/layout/venn3#2"/>
    <dgm:cxn modelId="{13D0009E-67FF-46CC-828D-8014C038AD69}" type="presOf" srcId="{2D99C573-007D-4365-90F3-823DCC9D3258}" destId="{C99C5BF2-8832-4CF3-B947-8C4312247DC5}" srcOrd="0" destOrd="0" presId="urn:microsoft.com/office/officeart/2005/8/layout/venn3#2"/>
    <dgm:cxn modelId="{312D11A8-5506-4BA0-92CE-AE1FFE86B01B}" srcId="{3659296A-694C-4C29-B96D-FCC9809E7A3E}" destId="{96BA7D56-B48B-4130-AF92-BEA30CE5A973}" srcOrd="2" destOrd="0" parTransId="{C3499C0D-F8C2-4FDD-9BE3-CF3E7DDB5108}" sibTransId="{DE2F4E1D-D5E5-480A-9EE8-3A5735F4C77A}"/>
    <dgm:cxn modelId="{6A81AAAF-501D-4AA3-BD8B-64C7AB7DF4FF}" type="presOf" srcId="{DA5B4B4A-743A-422D-8A31-6B832022DE4C}" destId="{D705D323-8342-4027-AD4E-8EFBC8A0FCA2}" srcOrd="0" destOrd="1" presId="urn:microsoft.com/office/officeart/2005/8/layout/venn3#2"/>
    <dgm:cxn modelId="{4E3CD4CD-681F-4D63-AF5A-ACD55F4CA528}" srcId="{96BA7D56-B48B-4130-AF92-BEA30CE5A973}" destId="{DA5B4B4A-743A-422D-8A31-6B832022DE4C}" srcOrd="0" destOrd="0" parTransId="{AA6D115D-0E77-44AB-9F2E-CDA865C15D4B}" sibTransId="{034BEAF1-56AC-4584-AF3F-C37623677771}"/>
    <dgm:cxn modelId="{4FF2EFED-C837-49C3-B2EC-124382452AF3}" type="presOf" srcId="{7955FFAC-7AC0-4C70-9512-ADE9CA73448F}" destId="{CD7C62BB-8334-4207-BCE4-D2FC4E818B0E}" srcOrd="0" destOrd="0" presId="urn:microsoft.com/office/officeart/2005/8/layout/venn3#2"/>
    <dgm:cxn modelId="{3C96BDEF-7B49-4D9F-A948-50B11693DFD8}" srcId="{3659296A-694C-4C29-B96D-FCC9809E7A3E}" destId="{7955FFAC-7AC0-4C70-9512-ADE9CA73448F}" srcOrd="3" destOrd="0" parTransId="{1A50C8BB-5D62-4F15-9092-DA2839207886}" sibTransId="{EA176484-C374-41F1-BC5A-585589444B34}"/>
    <dgm:cxn modelId="{EBBD2EF9-0536-42AF-92F5-2E03922A2E9E}" type="presOf" srcId="{577CBC76-A329-432C-A5D7-35E27AF2218B}" destId="{C99C5BF2-8832-4CF3-B947-8C4312247DC5}" srcOrd="0" destOrd="1" presId="urn:microsoft.com/office/officeart/2005/8/layout/venn3#2"/>
    <dgm:cxn modelId="{D39E46AA-94E6-4568-9FA7-BD535035469F}" type="presParOf" srcId="{E77722EB-6114-4BE5-A0FC-1974684433BD}" destId="{F5ACAA83-735D-4555-8442-0A5E4E8C86AE}" srcOrd="0" destOrd="0" presId="urn:microsoft.com/office/officeart/2005/8/layout/venn3#2"/>
    <dgm:cxn modelId="{4A00374B-DF2F-454C-A11D-9E4DECEF3CFA}" type="presParOf" srcId="{E77722EB-6114-4BE5-A0FC-1974684433BD}" destId="{AF2BEC2F-19A6-42DE-AC93-F08B444DD50F}" srcOrd="1" destOrd="0" presId="urn:microsoft.com/office/officeart/2005/8/layout/venn3#2"/>
    <dgm:cxn modelId="{ED1DB0A7-4487-4ADF-96D3-CF6AB0541311}" type="presParOf" srcId="{E77722EB-6114-4BE5-A0FC-1974684433BD}" destId="{C99C5BF2-8832-4CF3-B947-8C4312247DC5}" srcOrd="2" destOrd="0" presId="urn:microsoft.com/office/officeart/2005/8/layout/venn3#2"/>
    <dgm:cxn modelId="{412B4690-E665-4C87-B839-B5AFEF47F131}" type="presParOf" srcId="{E77722EB-6114-4BE5-A0FC-1974684433BD}" destId="{C9B1648D-1CD6-4D4C-8008-6EF7CCBF323B}" srcOrd="3" destOrd="0" presId="urn:microsoft.com/office/officeart/2005/8/layout/venn3#2"/>
    <dgm:cxn modelId="{0550724F-F592-4D7C-AC8E-16A3CBEAC27D}" type="presParOf" srcId="{E77722EB-6114-4BE5-A0FC-1974684433BD}" destId="{D705D323-8342-4027-AD4E-8EFBC8A0FCA2}" srcOrd="4" destOrd="0" presId="urn:microsoft.com/office/officeart/2005/8/layout/venn3#2"/>
    <dgm:cxn modelId="{69412A5E-75D1-4A09-984F-72AB4CD07FD5}" type="presParOf" srcId="{E77722EB-6114-4BE5-A0FC-1974684433BD}" destId="{C9C55B6A-0999-4265-AB4A-94E0111A2106}" srcOrd="5" destOrd="0" presId="urn:microsoft.com/office/officeart/2005/8/layout/venn3#2"/>
    <dgm:cxn modelId="{DF87F53F-4656-49AF-A01F-14750910EDA2}" type="presParOf" srcId="{E77722EB-6114-4BE5-A0FC-1974684433BD}" destId="{CD7C62BB-8334-4207-BCE4-D2FC4E818B0E}" srcOrd="6" destOrd="0" presId="urn:microsoft.com/office/officeart/2005/8/layout/venn3#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A72186-3E77-4C1E-980D-D4E9CF634912}" type="doc">
      <dgm:prSet loTypeId="urn:microsoft.com/office/officeart/2005/8/layout/radial1#1" loCatId="relationship" qsTypeId="urn:microsoft.com/office/officeart/2005/8/quickstyle/simple1" qsCatId="simple" csTypeId="urn:microsoft.com/office/officeart/2005/8/colors/colorful4" csCatId="colorful" phldr="1"/>
      <dgm:spPr/>
      <dgm:t>
        <a:bodyPr/>
        <a:lstStyle/>
        <a:p>
          <a:endParaRPr lang="en-ZW"/>
        </a:p>
      </dgm:t>
    </dgm:pt>
    <dgm:pt modelId="{7A07533F-5A67-4620-91A8-134B0C07EA95}">
      <dgm:prSet phldrT="[Text]"/>
      <dgm:spPr>
        <a:ln>
          <a:solidFill>
            <a:schemeClr val="tx1"/>
          </a:solidFill>
        </a:ln>
      </dgm:spPr>
      <dgm:t>
        <a:bodyPr/>
        <a:lstStyle/>
        <a:p>
          <a:r>
            <a:rPr lang="en-US" dirty="0">
              <a:latin typeface="Times New Roman" panose="02020603050405020304" pitchFamily="18" charset="0"/>
              <a:cs typeface="Times New Roman" panose="02020603050405020304" pitchFamily="18" charset="0"/>
            </a:rPr>
            <a:t>LIMITATION</a:t>
          </a:r>
          <a:endParaRPr lang="en-ZW" dirty="0">
            <a:latin typeface="Times New Roman" panose="02020603050405020304" pitchFamily="18" charset="0"/>
            <a:cs typeface="Times New Roman" panose="02020603050405020304" pitchFamily="18" charset="0"/>
          </a:endParaRPr>
        </a:p>
      </dgm:t>
    </dgm:pt>
    <dgm:pt modelId="{1EBEA457-9996-489F-BEDB-A37554BFD690}" type="parTrans" cxnId="{A58D9550-FB0E-4D2A-858A-20907B0F7FF5}">
      <dgm:prSet/>
      <dgm:spPr/>
      <dgm:t>
        <a:bodyPr/>
        <a:lstStyle/>
        <a:p>
          <a:endParaRPr lang="en-ZW"/>
        </a:p>
      </dgm:t>
    </dgm:pt>
    <dgm:pt modelId="{733D07B0-2EDD-47DD-9688-B6640118FC5D}" type="sibTrans" cxnId="{A58D9550-FB0E-4D2A-858A-20907B0F7FF5}">
      <dgm:prSet/>
      <dgm:spPr/>
      <dgm:t>
        <a:bodyPr/>
        <a:lstStyle/>
        <a:p>
          <a:endParaRPr lang="en-ZW"/>
        </a:p>
      </dgm:t>
    </dgm:pt>
    <dgm:pt modelId="{B3FE31C7-C582-494E-A871-D12F297D6660}">
      <dgm:prSet phldrT="[Text]" custT="1"/>
      <dgm:spPr>
        <a:ln>
          <a:solidFill>
            <a:schemeClr val="tx1"/>
          </a:solidFill>
        </a:ln>
      </dgm:spPr>
      <dgm:t>
        <a:bodyPr/>
        <a:lstStyle/>
        <a:p>
          <a:r>
            <a:rPr lang="en-US" sz="1800" b="1" dirty="0">
              <a:solidFill>
                <a:schemeClr val="tx1"/>
              </a:solidFill>
              <a:latin typeface="Times New Roman" panose="02020603050405020304" pitchFamily="18" charset="0"/>
              <a:cs typeface="Times New Roman" panose="02020603050405020304" pitchFamily="18" charset="0"/>
            </a:rPr>
            <a:t>Barrier formed porous</a:t>
          </a:r>
          <a:endParaRPr lang="en-ZW" sz="1800" b="1" dirty="0">
            <a:solidFill>
              <a:schemeClr val="tx1"/>
            </a:solidFill>
            <a:latin typeface="Times New Roman" panose="02020603050405020304" pitchFamily="18" charset="0"/>
            <a:cs typeface="Times New Roman" panose="02020603050405020304" pitchFamily="18" charset="0"/>
          </a:endParaRPr>
        </a:p>
      </dgm:t>
    </dgm:pt>
    <dgm:pt modelId="{01231FE2-9601-4496-9599-DDE02B1CEC00}" type="parTrans" cxnId="{044A9C32-F13C-45C1-8327-A41D5152F81A}">
      <dgm:prSet/>
      <dgm:spPr/>
      <dgm:t>
        <a:bodyPr/>
        <a:lstStyle/>
        <a:p>
          <a:endParaRPr lang="en-ZW"/>
        </a:p>
      </dgm:t>
    </dgm:pt>
    <dgm:pt modelId="{CBDC0403-7AED-4B35-86EC-DD6629068043}" type="sibTrans" cxnId="{044A9C32-F13C-45C1-8327-A41D5152F81A}">
      <dgm:prSet/>
      <dgm:spPr/>
      <dgm:t>
        <a:bodyPr/>
        <a:lstStyle/>
        <a:p>
          <a:endParaRPr lang="en-ZW"/>
        </a:p>
      </dgm:t>
    </dgm:pt>
    <dgm:pt modelId="{0B53609C-E990-4F29-85DE-BFAD0D88483E}">
      <dgm:prSet phldrT="[Text]"/>
      <dgm:spPr>
        <a:ln>
          <a:solidFill>
            <a:schemeClr val="tx1"/>
          </a:solidFill>
        </a:ln>
      </dgm:spPr>
      <dgm:t>
        <a:bodyPr/>
        <a:lstStyle/>
        <a:p>
          <a:r>
            <a:rPr lang="en-US" b="1" dirty="0">
              <a:solidFill>
                <a:schemeClr val="tx1"/>
              </a:solidFill>
              <a:latin typeface="Times New Roman" panose="02020603050405020304" pitchFamily="18" charset="0"/>
              <a:cs typeface="Times New Roman" panose="02020603050405020304" pitchFamily="18" charset="0"/>
            </a:rPr>
            <a:t>Makes tooth brittle due to hygroscopic &amp; proteolytic properties</a:t>
          </a:r>
          <a:endParaRPr lang="en-ZW" b="1" dirty="0">
            <a:solidFill>
              <a:schemeClr val="tx1"/>
            </a:solidFill>
            <a:latin typeface="Times New Roman" panose="02020603050405020304" pitchFamily="18" charset="0"/>
            <a:cs typeface="Times New Roman" panose="02020603050405020304" pitchFamily="18" charset="0"/>
          </a:endParaRPr>
        </a:p>
      </dgm:t>
    </dgm:pt>
    <dgm:pt modelId="{93D3C616-527B-457E-8ED5-64447C98B47E}" type="parTrans" cxnId="{C69B31B6-8D91-4E8A-9AAB-8CDB9D380101}">
      <dgm:prSet/>
      <dgm:spPr/>
      <dgm:t>
        <a:bodyPr/>
        <a:lstStyle/>
        <a:p>
          <a:endParaRPr lang="en-ZW"/>
        </a:p>
      </dgm:t>
    </dgm:pt>
    <dgm:pt modelId="{62926198-F9BB-4222-9368-C82F2D53A887}" type="sibTrans" cxnId="{C69B31B6-8D91-4E8A-9AAB-8CDB9D380101}">
      <dgm:prSet/>
      <dgm:spPr/>
      <dgm:t>
        <a:bodyPr/>
        <a:lstStyle/>
        <a:p>
          <a:endParaRPr lang="en-ZW"/>
        </a:p>
      </dgm:t>
    </dgm:pt>
    <dgm:pt modelId="{0197C2CA-EBD5-4646-AC6E-6514255489E1}">
      <dgm:prSet phldrT="[Text]"/>
      <dgm:spPr>
        <a:ln>
          <a:solidFill>
            <a:schemeClr val="tx1"/>
          </a:solidFill>
        </a:ln>
      </dgm:spPr>
      <dgm:t>
        <a:bodyPr/>
        <a:lstStyle/>
        <a:p>
          <a:r>
            <a:rPr lang="en-US" b="1" dirty="0">
              <a:solidFill>
                <a:schemeClr val="tx1"/>
              </a:solidFill>
              <a:latin typeface="Times New Roman" panose="02020603050405020304" pitchFamily="18" charset="0"/>
              <a:cs typeface="Times New Roman" panose="02020603050405020304" pitchFamily="18" charset="0"/>
            </a:rPr>
            <a:t>Long term therapy &amp; multiple visits</a:t>
          </a:r>
          <a:endParaRPr lang="en-ZW" b="1" dirty="0">
            <a:solidFill>
              <a:schemeClr val="tx1"/>
            </a:solidFill>
            <a:latin typeface="Times New Roman" panose="02020603050405020304" pitchFamily="18" charset="0"/>
            <a:cs typeface="Times New Roman" panose="02020603050405020304" pitchFamily="18" charset="0"/>
          </a:endParaRPr>
        </a:p>
      </dgm:t>
    </dgm:pt>
    <dgm:pt modelId="{78DC9203-E0FB-473E-93D9-C7A2AF9325F0}" type="parTrans" cxnId="{0629B072-A70F-4984-9DE2-8EB1E0F4466F}">
      <dgm:prSet/>
      <dgm:spPr/>
      <dgm:t>
        <a:bodyPr/>
        <a:lstStyle/>
        <a:p>
          <a:endParaRPr lang="en-ZW"/>
        </a:p>
      </dgm:t>
    </dgm:pt>
    <dgm:pt modelId="{0B49744F-236E-4E7E-8670-CC6DA99FDE8D}" type="sibTrans" cxnId="{0629B072-A70F-4984-9DE2-8EB1E0F4466F}">
      <dgm:prSet/>
      <dgm:spPr/>
      <dgm:t>
        <a:bodyPr/>
        <a:lstStyle/>
        <a:p>
          <a:endParaRPr lang="en-ZW"/>
        </a:p>
      </dgm:t>
    </dgm:pt>
    <dgm:pt modelId="{1D4C29ED-B28B-4BC3-843C-9174F5D9F4A1}">
      <dgm:prSet phldrT="[Text]" custT="1"/>
      <dgm:spPr>
        <a:ln>
          <a:solidFill>
            <a:schemeClr val="tx1"/>
          </a:solidFill>
        </a:ln>
      </dgm:spPr>
      <dgm:t>
        <a:bodyPr/>
        <a:lstStyle/>
        <a:p>
          <a:r>
            <a:rPr lang="en-US" sz="1600" b="1" dirty="0">
              <a:solidFill>
                <a:schemeClr val="bg1"/>
              </a:solidFill>
              <a:latin typeface="Times New Roman" panose="02020603050405020304" pitchFamily="18" charset="0"/>
              <a:cs typeface="Times New Roman" panose="02020603050405020304" pitchFamily="18" charset="0"/>
            </a:rPr>
            <a:t>Strengthening of blunder buss canal not achieved</a:t>
          </a:r>
          <a:endParaRPr lang="en-ZW" sz="1600" b="1" dirty="0">
            <a:solidFill>
              <a:schemeClr val="bg1"/>
            </a:solidFill>
            <a:latin typeface="Times New Roman" panose="02020603050405020304" pitchFamily="18" charset="0"/>
            <a:cs typeface="Times New Roman" panose="02020603050405020304" pitchFamily="18" charset="0"/>
          </a:endParaRPr>
        </a:p>
      </dgm:t>
    </dgm:pt>
    <dgm:pt modelId="{84F56204-DCA7-47AA-A72E-62946CE461B6}" type="parTrans" cxnId="{A4A4E328-09AA-42DE-A08D-CE12DD7FA708}">
      <dgm:prSet/>
      <dgm:spPr/>
      <dgm:t>
        <a:bodyPr/>
        <a:lstStyle/>
        <a:p>
          <a:endParaRPr lang="en-ZW"/>
        </a:p>
      </dgm:t>
    </dgm:pt>
    <dgm:pt modelId="{A8EAE052-9E29-48A3-9A8A-FE521FFE93E2}" type="sibTrans" cxnId="{A4A4E328-09AA-42DE-A08D-CE12DD7FA708}">
      <dgm:prSet/>
      <dgm:spPr/>
      <dgm:t>
        <a:bodyPr/>
        <a:lstStyle/>
        <a:p>
          <a:endParaRPr lang="en-ZW"/>
        </a:p>
      </dgm:t>
    </dgm:pt>
    <dgm:pt modelId="{38B8C8A3-8D5D-4F1C-8921-4A5E967DA6FD}" type="pres">
      <dgm:prSet presAssocID="{00A72186-3E77-4C1E-980D-D4E9CF634912}" presName="cycle" presStyleCnt="0">
        <dgm:presLayoutVars>
          <dgm:chMax val="1"/>
          <dgm:dir/>
          <dgm:animLvl val="ctr"/>
          <dgm:resizeHandles val="exact"/>
        </dgm:presLayoutVars>
      </dgm:prSet>
      <dgm:spPr/>
    </dgm:pt>
    <dgm:pt modelId="{7A68E21B-6D7A-4379-BB79-20220CCA47CE}" type="pres">
      <dgm:prSet presAssocID="{7A07533F-5A67-4620-91A8-134B0C07EA95}" presName="centerShape" presStyleLbl="node0" presStyleIdx="0" presStyleCnt="1" custScaleX="137342" custScaleY="129197"/>
      <dgm:spPr/>
    </dgm:pt>
    <dgm:pt modelId="{C029DDC2-D6DD-4E85-A5C2-0C7E38AEA09C}" type="pres">
      <dgm:prSet presAssocID="{01231FE2-9601-4496-9599-DDE02B1CEC00}" presName="Name9" presStyleLbl="parChTrans1D2" presStyleIdx="0" presStyleCnt="4"/>
      <dgm:spPr/>
    </dgm:pt>
    <dgm:pt modelId="{45B939CB-2A13-4635-86EF-45A76C44E154}" type="pres">
      <dgm:prSet presAssocID="{01231FE2-9601-4496-9599-DDE02B1CEC00}" presName="connTx" presStyleLbl="parChTrans1D2" presStyleIdx="0" presStyleCnt="4"/>
      <dgm:spPr/>
    </dgm:pt>
    <dgm:pt modelId="{06E70E8C-CB46-4653-9D0A-C7625ED35CE5}" type="pres">
      <dgm:prSet presAssocID="{B3FE31C7-C582-494E-A871-D12F297D6660}" presName="node" presStyleLbl="node1" presStyleIdx="0" presStyleCnt="4" custScaleX="122126" custScaleY="114746" custRadScaleRad="93380" custRadScaleInc="-995">
        <dgm:presLayoutVars>
          <dgm:bulletEnabled val="1"/>
        </dgm:presLayoutVars>
      </dgm:prSet>
      <dgm:spPr/>
    </dgm:pt>
    <dgm:pt modelId="{716E3206-81DA-4929-962A-42506570CC6D}" type="pres">
      <dgm:prSet presAssocID="{93D3C616-527B-457E-8ED5-64447C98B47E}" presName="Name9" presStyleLbl="parChTrans1D2" presStyleIdx="1" presStyleCnt="4"/>
      <dgm:spPr/>
    </dgm:pt>
    <dgm:pt modelId="{D5B4B241-05C6-4338-A2DF-E94C4A558663}" type="pres">
      <dgm:prSet presAssocID="{93D3C616-527B-457E-8ED5-64447C98B47E}" presName="connTx" presStyleLbl="parChTrans1D2" presStyleIdx="1" presStyleCnt="4"/>
      <dgm:spPr/>
    </dgm:pt>
    <dgm:pt modelId="{E5469C97-92FF-4AD2-BD0F-72276FCD5397}" type="pres">
      <dgm:prSet presAssocID="{0B53609C-E990-4F29-85DE-BFAD0D88483E}" presName="node" presStyleLbl="node1" presStyleIdx="1" presStyleCnt="4" custScaleX="124660" custScaleY="130057" custRadScaleRad="100707" custRadScaleInc="-942">
        <dgm:presLayoutVars>
          <dgm:bulletEnabled val="1"/>
        </dgm:presLayoutVars>
      </dgm:prSet>
      <dgm:spPr/>
    </dgm:pt>
    <dgm:pt modelId="{FB0DC6A5-8550-43AF-A5BA-57FAF0436700}" type="pres">
      <dgm:prSet presAssocID="{78DC9203-E0FB-473E-93D9-C7A2AF9325F0}" presName="Name9" presStyleLbl="parChTrans1D2" presStyleIdx="2" presStyleCnt="4"/>
      <dgm:spPr/>
    </dgm:pt>
    <dgm:pt modelId="{1B2E7AB5-312C-4435-8BEF-C406A579670B}" type="pres">
      <dgm:prSet presAssocID="{78DC9203-E0FB-473E-93D9-C7A2AF9325F0}" presName="connTx" presStyleLbl="parChTrans1D2" presStyleIdx="2" presStyleCnt="4"/>
      <dgm:spPr/>
    </dgm:pt>
    <dgm:pt modelId="{B84C407C-603E-4046-9E3C-EAE4C7155A21}" type="pres">
      <dgm:prSet presAssocID="{0197C2CA-EBD5-4646-AC6E-6514255489E1}" presName="node" presStyleLbl="node1" presStyleIdx="2" presStyleCnt="4" custScaleX="136387" custScaleY="124345" custRadScaleRad="96068" custRadScaleInc="3750">
        <dgm:presLayoutVars>
          <dgm:bulletEnabled val="1"/>
        </dgm:presLayoutVars>
      </dgm:prSet>
      <dgm:spPr/>
    </dgm:pt>
    <dgm:pt modelId="{CF82D660-7445-4EE7-9B56-2934CD04E993}" type="pres">
      <dgm:prSet presAssocID="{84F56204-DCA7-47AA-A72E-62946CE461B6}" presName="Name9" presStyleLbl="parChTrans1D2" presStyleIdx="3" presStyleCnt="4"/>
      <dgm:spPr/>
    </dgm:pt>
    <dgm:pt modelId="{DFF3A2C7-336D-48C4-A7CB-55890CA75BDC}" type="pres">
      <dgm:prSet presAssocID="{84F56204-DCA7-47AA-A72E-62946CE461B6}" presName="connTx" presStyleLbl="parChTrans1D2" presStyleIdx="3" presStyleCnt="4"/>
      <dgm:spPr/>
    </dgm:pt>
    <dgm:pt modelId="{B40584CB-B270-4A4B-B154-0E33E9D7EED6}" type="pres">
      <dgm:prSet presAssocID="{1D4C29ED-B28B-4BC3-843C-9174F5D9F4A1}" presName="node" presStyleLbl="node1" presStyleIdx="3" presStyleCnt="4" custScaleX="128348" custScaleY="124643" custRadScaleRad="102116" custRadScaleInc="2298">
        <dgm:presLayoutVars>
          <dgm:bulletEnabled val="1"/>
        </dgm:presLayoutVars>
      </dgm:prSet>
      <dgm:spPr/>
    </dgm:pt>
  </dgm:ptLst>
  <dgm:cxnLst>
    <dgm:cxn modelId="{FD48AA13-DEC9-4D19-81FC-17E8D89ED698}" type="presOf" srcId="{78DC9203-E0FB-473E-93D9-C7A2AF9325F0}" destId="{FB0DC6A5-8550-43AF-A5BA-57FAF0436700}" srcOrd="0" destOrd="0" presId="urn:microsoft.com/office/officeart/2005/8/layout/radial1#1"/>
    <dgm:cxn modelId="{A4A4E328-09AA-42DE-A08D-CE12DD7FA708}" srcId="{7A07533F-5A67-4620-91A8-134B0C07EA95}" destId="{1D4C29ED-B28B-4BC3-843C-9174F5D9F4A1}" srcOrd="3" destOrd="0" parTransId="{84F56204-DCA7-47AA-A72E-62946CE461B6}" sibTransId="{A8EAE052-9E29-48A3-9A8A-FE521FFE93E2}"/>
    <dgm:cxn modelId="{044A9C32-F13C-45C1-8327-A41D5152F81A}" srcId="{7A07533F-5A67-4620-91A8-134B0C07EA95}" destId="{B3FE31C7-C582-494E-A871-D12F297D6660}" srcOrd="0" destOrd="0" parTransId="{01231FE2-9601-4496-9599-DDE02B1CEC00}" sibTransId="{CBDC0403-7AED-4B35-86EC-DD6629068043}"/>
    <dgm:cxn modelId="{D68D183C-376C-4F9F-B666-B9D80BB60DE8}" type="presOf" srcId="{01231FE2-9601-4496-9599-DDE02B1CEC00}" destId="{C029DDC2-D6DD-4E85-A5C2-0C7E38AEA09C}" srcOrd="0" destOrd="0" presId="urn:microsoft.com/office/officeart/2005/8/layout/radial1#1"/>
    <dgm:cxn modelId="{5A48E63E-58BB-4E03-B569-A2BA34C1CCB5}" type="presOf" srcId="{78DC9203-E0FB-473E-93D9-C7A2AF9325F0}" destId="{1B2E7AB5-312C-4435-8BEF-C406A579670B}" srcOrd="1" destOrd="0" presId="urn:microsoft.com/office/officeart/2005/8/layout/radial1#1"/>
    <dgm:cxn modelId="{CFC3F040-47D0-4855-9317-32E255730989}" type="presOf" srcId="{7A07533F-5A67-4620-91A8-134B0C07EA95}" destId="{7A68E21B-6D7A-4379-BB79-20220CCA47CE}" srcOrd="0" destOrd="0" presId="urn:microsoft.com/office/officeart/2005/8/layout/radial1#1"/>
    <dgm:cxn modelId="{63D8C846-5514-41B4-912D-1C28B85A10D9}" type="presOf" srcId="{0197C2CA-EBD5-4646-AC6E-6514255489E1}" destId="{B84C407C-603E-4046-9E3C-EAE4C7155A21}" srcOrd="0" destOrd="0" presId="urn:microsoft.com/office/officeart/2005/8/layout/radial1#1"/>
    <dgm:cxn modelId="{1B15466C-8A0B-4522-A444-54E547496AE8}" type="presOf" srcId="{93D3C616-527B-457E-8ED5-64447C98B47E}" destId="{716E3206-81DA-4929-962A-42506570CC6D}" srcOrd="0" destOrd="0" presId="urn:microsoft.com/office/officeart/2005/8/layout/radial1#1"/>
    <dgm:cxn modelId="{A58D9550-FB0E-4D2A-858A-20907B0F7FF5}" srcId="{00A72186-3E77-4C1E-980D-D4E9CF634912}" destId="{7A07533F-5A67-4620-91A8-134B0C07EA95}" srcOrd="0" destOrd="0" parTransId="{1EBEA457-9996-489F-BEDB-A37554BFD690}" sibTransId="{733D07B0-2EDD-47DD-9688-B6640118FC5D}"/>
    <dgm:cxn modelId="{0629B072-A70F-4984-9DE2-8EB1E0F4466F}" srcId="{7A07533F-5A67-4620-91A8-134B0C07EA95}" destId="{0197C2CA-EBD5-4646-AC6E-6514255489E1}" srcOrd="2" destOrd="0" parTransId="{78DC9203-E0FB-473E-93D9-C7A2AF9325F0}" sibTransId="{0B49744F-236E-4E7E-8670-CC6DA99FDE8D}"/>
    <dgm:cxn modelId="{106F0988-512B-4803-A801-0E5403FC610D}" type="presOf" srcId="{B3FE31C7-C582-494E-A871-D12F297D6660}" destId="{06E70E8C-CB46-4653-9D0A-C7625ED35CE5}" srcOrd="0" destOrd="0" presId="urn:microsoft.com/office/officeart/2005/8/layout/radial1#1"/>
    <dgm:cxn modelId="{43C83E9C-F95B-4ABE-AEED-21666187258D}" type="presOf" srcId="{01231FE2-9601-4496-9599-DDE02B1CEC00}" destId="{45B939CB-2A13-4635-86EF-45A76C44E154}" srcOrd="1" destOrd="0" presId="urn:microsoft.com/office/officeart/2005/8/layout/radial1#1"/>
    <dgm:cxn modelId="{BDFE33B0-ECFD-425C-8BD5-F9BB315E4086}" type="presOf" srcId="{0B53609C-E990-4F29-85DE-BFAD0D88483E}" destId="{E5469C97-92FF-4AD2-BD0F-72276FCD5397}" srcOrd="0" destOrd="0" presId="urn:microsoft.com/office/officeart/2005/8/layout/radial1#1"/>
    <dgm:cxn modelId="{C69B31B6-8D91-4E8A-9AAB-8CDB9D380101}" srcId="{7A07533F-5A67-4620-91A8-134B0C07EA95}" destId="{0B53609C-E990-4F29-85DE-BFAD0D88483E}" srcOrd="1" destOrd="0" parTransId="{93D3C616-527B-457E-8ED5-64447C98B47E}" sibTransId="{62926198-F9BB-4222-9368-C82F2D53A887}"/>
    <dgm:cxn modelId="{A13BCEC0-72EB-411D-9E5C-8B1977C99A72}" type="presOf" srcId="{84F56204-DCA7-47AA-A72E-62946CE461B6}" destId="{CF82D660-7445-4EE7-9B56-2934CD04E993}" srcOrd="0" destOrd="0" presId="urn:microsoft.com/office/officeart/2005/8/layout/radial1#1"/>
    <dgm:cxn modelId="{0C653CE0-4791-4984-A061-013DD3DF2159}" type="presOf" srcId="{1D4C29ED-B28B-4BC3-843C-9174F5D9F4A1}" destId="{B40584CB-B270-4A4B-B154-0E33E9D7EED6}" srcOrd="0" destOrd="0" presId="urn:microsoft.com/office/officeart/2005/8/layout/radial1#1"/>
    <dgm:cxn modelId="{C29879F0-4AAB-49FB-B8BE-DE6A55A6CA8D}" type="presOf" srcId="{84F56204-DCA7-47AA-A72E-62946CE461B6}" destId="{DFF3A2C7-336D-48C4-A7CB-55890CA75BDC}" srcOrd="1" destOrd="0" presId="urn:microsoft.com/office/officeart/2005/8/layout/radial1#1"/>
    <dgm:cxn modelId="{E8FF1DF2-6BB2-4F63-9239-C87A8C38F389}" type="presOf" srcId="{93D3C616-527B-457E-8ED5-64447C98B47E}" destId="{D5B4B241-05C6-4338-A2DF-E94C4A558663}" srcOrd="1" destOrd="0" presId="urn:microsoft.com/office/officeart/2005/8/layout/radial1#1"/>
    <dgm:cxn modelId="{1095B0FE-7DC7-4870-A393-F837CFBD526A}" type="presOf" srcId="{00A72186-3E77-4C1E-980D-D4E9CF634912}" destId="{38B8C8A3-8D5D-4F1C-8921-4A5E967DA6FD}" srcOrd="0" destOrd="0" presId="urn:microsoft.com/office/officeart/2005/8/layout/radial1#1"/>
    <dgm:cxn modelId="{1945FD8E-3AFF-4F8D-94AF-63A50C792681}" type="presParOf" srcId="{38B8C8A3-8D5D-4F1C-8921-4A5E967DA6FD}" destId="{7A68E21B-6D7A-4379-BB79-20220CCA47CE}" srcOrd="0" destOrd="0" presId="urn:microsoft.com/office/officeart/2005/8/layout/radial1#1"/>
    <dgm:cxn modelId="{C5CC2256-8F0D-491F-8609-F832EF17E0E0}" type="presParOf" srcId="{38B8C8A3-8D5D-4F1C-8921-4A5E967DA6FD}" destId="{C029DDC2-D6DD-4E85-A5C2-0C7E38AEA09C}" srcOrd="1" destOrd="0" presId="urn:microsoft.com/office/officeart/2005/8/layout/radial1#1"/>
    <dgm:cxn modelId="{423E016F-94DB-40DA-8193-A83FB806BBFC}" type="presParOf" srcId="{C029DDC2-D6DD-4E85-A5C2-0C7E38AEA09C}" destId="{45B939CB-2A13-4635-86EF-45A76C44E154}" srcOrd="0" destOrd="0" presId="urn:microsoft.com/office/officeart/2005/8/layout/radial1#1"/>
    <dgm:cxn modelId="{648E5D04-2706-4BBB-93E3-3E5D5319C5E4}" type="presParOf" srcId="{38B8C8A3-8D5D-4F1C-8921-4A5E967DA6FD}" destId="{06E70E8C-CB46-4653-9D0A-C7625ED35CE5}" srcOrd="2" destOrd="0" presId="urn:microsoft.com/office/officeart/2005/8/layout/radial1#1"/>
    <dgm:cxn modelId="{FB0409A0-4B8D-4A4D-A176-3490019B3ED9}" type="presParOf" srcId="{38B8C8A3-8D5D-4F1C-8921-4A5E967DA6FD}" destId="{716E3206-81DA-4929-962A-42506570CC6D}" srcOrd="3" destOrd="0" presId="urn:microsoft.com/office/officeart/2005/8/layout/radial1#1"/>
    <dgm:cxn modelId="{305D5FB8-7844-4C64-96AB-72DCE67EB117}" type="presParOf" srcId="{716E3206-81DA-4929-962A-42506570CC6D}" destId="{D5B4B241-05C6-4338-A2DF-E94C4A558663}" srcOrd="0" destOrd="0" presId="urn:microsoft.com/office/officeart/2005/8/layout/radial1#1"/>
    <dgm:cxn modelId="{77802ADE-A6EC-4EFA-AC6E-4DFB21FE7D78}" type="presParOf" srcId="{38B8C8A3-8D5D-4F1C-8921-4A5E967DA6FD}" destId="{E5469C97-92FF-4AD2-BD0F-72276FCD5397}" srcOrd="4" destOrd="0" presId="urn:microsoft.com/office/officeart/2005/8/layout/radial1#1"/>
    <dgm:cxn modelId="{B8B5EEED-5D2E-49E0-BCEC-7EB26E5C3F30}" type="presParOf" srcId="{38B8C8A3-8D5D-4F1C-8921-4A5E967DA6FD}" destId="{FB0DC6A5-8550-43AF-A5BA-57FAF0436700}" srcOrd="5" destOrd="0" presId="urn:microsoft.com/office/officeart/2005/8/layout/radial1#1"/>
    <dgm:cxn modelId="{6725F294-6CB1-41CC-B62D-EF3B1DF19D5E}" type="presParOf" srcId="{FB0DC6A5-8550-43AF-A5BA-57FAF0436700}" destId="{1B2E7AB5-312C-4435-8BEF-C406A579670B}" srcOrd="0" destOrd="0" presId="urn:microsoft.com/office/officeart/2005/8/layout/radial1#1"/>
    <dgm:cxn modelId="{C655AF5A-C2C7-4F02-83A6-8CD271DE437C}" type="presParOf" srcId="{38B8C8A3-8D5D-4F1C-8921-4A5E967DA6FD}" destId="{B84C407C-603E-4046-9E3C-EAE4C7155A21}" srcOrd="6" destOrd="0" presId="urn:microsoft.com/office/officeart/2005/8/layout/radial1#1"/>
    <dgm:cxn modelId="{FBEA6FF0-623B-445F-BCC3-BC82DD4CB7B8}" type="presParOf" srcId="{38B8C8A3-8D5D-4F1C-8921-4A5E967DA6FD}" destId="{CF82D660-7445-4EE7-9B56-2934CD04E993}" srcOrd="7" destOrd="0" presId="urn:microsoft.com/office/officeart/2005/8/layout/radial1#1"/>
    <dgm:cxn modelId="{E6CFC58E-6B3E-44B2-92A4-A16BB770E720}" type="presParOf" srcId="{CF82D660-7445-4EE7-9B56-2934CD04E993}" destId="{DFF3A2C7-336D-48C4-A7CB-55890CA75BDC}" srcOrd="0" destOrd="0" presId="urn:microsoft.com/office/officeart/2005/8/layout/radial1#1"/>
    <dgm:cxn modelId="{C9A3F35D-7924-48FC-A286-A954F1DCEEC3}" type="presParOf" srcId="{38B8C8A3-8D5D-4F1C-8921-4A5E967DA6FD}" destId="{B40584CB-B270-4A4B-B154-0E33E9D7EED6}" srcOrd="8" destOrd="0" presId="urn:microsoft.com/office/officeart/2005/8/layout/radial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F318054-0550-42D1-A656-1B9B3A345806}" type="doc">
      <dgm:prSet loTypeId="urn:microsoft.com/office/officeart/2005/8/layout/hChevron3" loCatId="process" qsTypeId="urn:microsoft.com/office/officeart/2005/8/quickstyle/simple1" qsCatId="simple" csTypeId="urn:microsoft.com/office/officeart/2005/8/colors/colorful2" csCatId="colorful" phldr="1"/>
      <dgm:spPr/>
    </dgm:pt>
    <dgm:pt modelId="{A7C26204-7B5A-4744-AF6F-3BC37CEE0D01}">
      <dgm:prSet phldrT="[Text]" custT="1"/>
      <dgm:spPr/>
      <dgm:t>
        <a:bodyPr/>
        <a:lstStyle/>
        <a:p>
          <a:r>
            <a:rPr lang="en-US" sz="2800" dirty="0">
              <a:latin typeface="Times New Roman" panose="02020603050405020304" pitchFamily="18" charset="0"/>
              <a:cs typeface="Times New Roman" panose="02020603050405020304" pitchFamily="18" charset="0"/>
            </a:rPr>
            <a:t>MTA</a:t>
          </a:r>
          <a:endParaRPr lang="en-ZW" sz="2800" dirty="0">
            <a:latin typeface="Times New Roman" panose="02020603050405020304" pitchFamily="18" charset="0"/>
            <a:cs typeface="Times New Roman" panose="02020603050405020304" pitchFamily="18" charset="0"/>
          </a:endParaRPr>
        </a:p>
      </dgm:t>
    </dgm:pt>
    <dgm:pt modelId="{03BE42CD-4A8E-4E3D-9FDA-C746FFFC354C}" type="parTrans" cxnId="{5FD8F628-B54A-4351-B29B-D1298AAF937C}">
      <dgm:prSet/>
      <dgm:spPr/>
      <dgm:t>
        <a:bodyPr/>
        <a:lstStyle/>
        <a:p>
          <a:endParaRPr lang="en-ZW"/>
        </a:p>
      </dgm:t>
    </dgm:pt>
    <dgm:pt modelId="{6A1E9338-D271-4B40-A007-12BC084FD8EE}" type="sibTrans" cxnId="{5FD8F628-B54A-4351-B29B-D1298AAF937C}">
      <dgm:prSet/>
      <dgm:spPr/>
      <dgm:t>
        <a:bodyPr/>
        <a:lstStyle/>
        <a:p>
          <a:endParaRPr lang="en-ZW"/>
        </a:p>
      </dgm:t>
    </dgm:pt>
    <dgm:pt modelId="{FB668B68-3A99-4C60-9761-99341CC43D2C}">
      <dgm:prSet phldrT="[Text]"/>
      <dgm:spPr/>
      <dgm:t>
        <a:bodyPr/>
        <a:lstStyle/>
        <a:p>
          <a:r>
            <a:rPr lang="en-US" dirty="0">
              <a:solidFill>
                <a:schemeClr val="tx1"/>
              </a:solidFill>
              <a:latin typeface="Times New Roman" panose="02020603050405020304" pitchFamily="18" charset="0"/>
              <a:cs typeface="Times New Roman" panose="02020603050405020304" pitchFamily="18" charset="0"/>
            </a:rPr>
            <a:t>More reliable barrier formation</a:t>
          </a:r>
          <a:endParaRPr lang="en-ZW" dirty="0">
            <a:solidFill>
              <a:schemeClr val="tx1"/>
            </a:solidFill>
            <a:latin typeface="Times New Roman" panose="02020603050405020304" pitchFamily="18" charset="0"/>
            <a:cs typeface="Times New Roman" panose="02020603050405020304" pitchFamily="18" charset="0"/>
          </a:endParaRPr>
        </a:p>
      </dgm:t>
    </dgm:pt>
    <dgm:pt modelId="{2AC6F836-B894-4416-954D-3AC993CEA987}" type="parTrans" cxnId="{CF0FD7EB-40A1-46E5-94D3-48B0A41C630E}">
      <dgm:prSet/>
      <dgm:spPr/>
      <dgm:t>
        <a:bodyPr/>
        <a:lstStyle/>
        <a:p>
          <a:endParaRPr lang="en-ZW"/>
        </a:p>
      </dgm:t>
    </dgm:pt>
    <dgm:pt modelId="{DBB984A2-B1BA-454F-9E9D-CECA1731B14B}" type="sibTrans" cxnId="{CF0FD7EB-40A1-46E5-94D3-48B0A41C630E}">
      <dgm:prSet/>
      <dgm:spPr/>
      <dgm:t>
        <a:bodyPr/>
        <a:lstStyle/>
        <a:p>
          <a:endParaRPr lang="en-ZW"/>
        </a:p>
      </dgm:t>
    </dgm:pt>
    <dgm:pt modelId="{AFDE7E0B-8B9E-4CE0-B891-D3159736BE8B}">
      <dgm:prSet phldrT="[Text]"/>
      <dgm:spPr/>
      <dgm:t>
        <a:bodyPr/>
        <a:lstStyle/>
        <a:p>
          <a:r>
            <a:rPr lang="en-US" dirty="0">
              <a:latin typeface="Times New Roman" panose="02020603050405020304" pitchFamily="18" charset="0"/>
              <a:cs typeface="Times New Roman" panose="02020603050405020304" pitchFamily="18" charset="0"/>
            </a:rPr>
            <a:t>Lesser appointments</a:t>
          </a:r>
          <a:endParaRPr lang="en-ZW" dirty="0">
            <a:latin typeface="Times New Roman" panose="02020603050405020304" pitchFamily="18" charset="0"/>
            <a:cs typeface="Times New Roman" panose="02020603050405020304" pitchFamily="18" charset="0"/>
          </a:endParaRPr>
        </a:p>
      </dgm:t>
    </dgm:pt>
    <dgm:pt modelId="{EDC387E9-4809-439C-8190-8E5C0A56C9A7}" type="parTrans" cxnId="{B7CE77B5-E84E-4AC7-B2CD-16390E146BCF}">
      <dgm:prSet/>
      <dgm:spPr/>
      <dgm:t>
        <a:bodyPr/>
        <a:lstStyle/>
        <a:p>
          <a:endParaRPr lang="en-ZW"/>
        </a:p>
      </dgm:t>
    </dgm:pt>
    <dgm:pt modelId="{D616F2E0-7665-4C78-BF0C-9A330BF9FBEF}" type="sibTrans" cxnId="{B7CE77B5-E84E-4AC7-B2CD-16390E146BCF}">
      <dgm:prSet/>
      <dgm:spPr/>
      <dgm:t>
        <a:bodyPr/>
        <a:lstStyle/>
        <a:p>
          <a:endParaRPr lang="en-ZW"/>
        </a:p>
      </dgm:t>
    </dgm:pt>
    <dgm:pt modelId="{995FD17F-EE6C-4649-BFB4-85F7A331DD6B}" type="pres">
      <dgm:prSet presAssocID="{1F318054-0550-42D1-A656-1B9B3A345806}" presName="Name0" presStyleCnt="0">
        <dgm:presLayoutVars>
          <dgm:dir/>
          <dgm:resizeHandles val="exact"/>
        </dgm:presLayoutVars>
      </dgm:prSet>
      <dgm:spPr/>
    </dgm:pt>
    <dgm:pt modelId="{31994B2D-3B9A-4747-8EDA-5A19A92B0FE5}" type="pres">
      <dgm:prSet presAssocID="{A7C26204-7B5A-4744-AF6F-3BC37CEE0D01}" presName="parTxOnly" presStyleLbl="node1" presStyleIdx="0" presStyleCnt="3">
        <dgm:presLayoutVars>
          <dgm:bulletEnabled val="1"/>
        </dgm:presLayoutVars>
      </dgm:prSet>
      <dgm:spPr/>
    </dgm:pt>
    <dgm:pt modelId="{A723D26D-D226-4942-9466-AA4B5FA3F663}" type="pres">
      <dgm:prSet presAssocID="{6A1E9338-D271-4B40-A007-12BC084FD8EE}" presName="parSpace" presStyleCnt="0"/>
      <dgm:spPr/>
    </dgm:pt>
    <dgm:pt modelId="{57A9F156-104C-44DE-AAB4-0C11C27AE355}" type="pres">
      <dgm:prSet presAssocID="{FB668B68-3A99-4C60-9761-99341CC43D2C}" presName="parTxOnly" presStyleLbl="node1" presStyleIdx="1" presStyleCnt="3">
        <dgm:presLayoutVars>
          <dgm:bulletEnabled val="1"/>
        </dgm:presLayoutVars>
      </dgm:prSet>
      <dgm:spPr/>
    </dgm:pt>
    <dgm:pt modelId="{14BB5062-F8B1-4FC1-B2E6-969CAB1DF8E6}" type="pres">
      <dgm:prSet presAssocID="{DBB984A2-B1BA-454F-9E9D-CECA1731B14B}" presName="parSpace" presStyleCnt="0"/>
      <dgm:spPr/>
    </dgm:pt>
    <dgm:pt modelId="{78420645-A724-4C8C-9C92-58510F04D554}" type="pres">
      <dgm:prSet presAssocID="{AFDE7E0B-8B9E-4CE0-B891-D3159736BE8B}" presName="parTxOnly" presStyleLbl="node1" presStyleIdx="2" presStyleCnt="3">
        <dgm:presLayoutVars>
          <dgm:bulletEnabled val="1"/>
        </dgm:presLayoutVars>
      </dgm:prSet>
      <dgm:spPr/>
    </dgm:pt>
  </dgm:ptLst>
  <dgm:cxnLst>
    <dgm:cxn modelId="{5FD8F628-B54A-4351-B29B-D1298AAF937C}" srcId="{1F318054-0550-42D1-A656-1B9B3A345806}" destId="{A7C26204-7B5A-4744-AF6F-3BC37CEE0D01}" srcOrd="0" destOrd="0" parTransId="{03BE42CD-4A8E-4E3D-9FDA-C746FFFC354C}" sibTransId="{6A1E9338-D271-4B40-A007-12BC084FD8EE}"/>
    <dgm:cxn modelId="{6AFDA078-A0C4-48B3-B852-71FC1197F486}" type="presOf" srcId="{AFDE7E0B-8B9E-4CE0-B891-D3159736BE8B}" destId="{78420645-A724-4C8C-9C92-58510F04D554}" srcOrd="0" destOrd="0" presId="urn:microsoft.com/office/officeart/2005/8/layout/hChevron3"/>
    <dgm:cxn modelId="{0753ECAE-85CF-40AB-9146-DCB9D4CE4440}" type="presOf" srcId="{A7C26204-7B5A-4744-AF6F-3BC37CEE0D01}" destId="{31994B2D-3B9A-4747-8EDA-5A19A92B0FE5}" srcOrd="0" destOrd="0" presId="urn:microsoft.com/office/officeart/2005/8/layout/hChevron3"/>
    <dgm:cxn modelId="{B7CE77B5-E84E-4AC7-B2CD-16390E146BCF}" srcId="{1F318054-0550-42D1-A656-1B9B3A345806}" destId="{AFDE7E0B-8B9E-4CE0-B891-D3159736BE8B}" srcOrd="2" destOrd="0" parTransId="{EDC387E9-4809-439C-8190-8E5C0A56C9A7}" sibTransId="{D616F2E0-7665-4C78-BF0C-9A330BF9FBEF}"/>
    <dgm:cxn modelId="{A0C514D7-C4BF-4641-AB9C-62E19D998834}" type="presOf" srcId="{1F318054-0550-42D1-A656-1B9B3A345806}" destId="{995FD17F-EE6C-4649-BFB4-85F7A331DD6B}" srcOrd="0" destOrd="0" presId="urn:microsoft.com/office/officeart/2005/8/layout/hChevron3"/>
    <dgm:cxn modelId="{CF0FD7EB-40A1-46E5-94D3-48B0A41C630E}" srcId="{1F318054-0550-42D1-A656-1B9B3A345806}" destId="{FB668B68-3A99-4C60-9761-99341CC43D2C}" srcOrd="1" destOrd="0" parTransId="{2AC6F836-B894-4416-954D-3AC993CEA987}" sibTransId="{DBB984A2-B1BA-454F-9E9D-CECA1731B14B}"/>
    <dgm:cxn modelId="{EDA2AFED-ECD5-4D47-887A-69456718159A}" type="presOf" srcId="{FB668B68-3A99-4C60-9761-99341CC43D2C}" destId="{57A9F156-104C-44DE-AAB4-0C11C27AE355}" srcOrd="0" destOrd="0" presId="urn:microsoft.com/office/officeart/2005/8/layout/hChevron3"/>
    <dgm:cxn modelId="{7818474B-3FDD-49A9-AC5E-B3F27B0CC0FB}" type="presParOf" srcId="{995FD17F-EE6C-4649-BFB4-85F7A331DD6B}" destId="{31994B2D-3B9A-4747-8EDA-5A19A92B0FE5}" srcOrd="0" destOrd="0" presId="urn:microsoft.com/office/officeart/2005/8/layout/hChevron3"/>
    <dgm:cxn modelId="{3E985727-0471-4425-9E27-89E85F82D225}" type="presParOf" srcId="{995FD17F-EE6C-4649-BFB4-85F7A331DD6B}" destId="{A723D26D-D226-4942-9466-AA4B5FA3F663}" srcOrd="1" destOrd="0" presId="urn:microsoft.com/office/officeart/2005/8/layout/hChevron3"/>
    <dgm:cxn modelId="{12C33B96-81C8-4131-B798-10FB55DF0FE6}" type="presParOf" srcId="{995FD17F-EE6C-4649-BFB4-85F7A331DD6B}" destId="{57A9F156-104C-44DE-AAB4-0C11C27AE355}" srcOrd="2" destOrd="0" presId="urn:microsoft.com/office/officeart/2005/8/layout/hChevron3"/>
    <dgm:cxn modelId="{364E99AD-B962-4DB8-AA53-BA3F4DCE8D16}" type="presParOf" srcId="{995FD17F-EE6C-4649-BFB4-85F7A331DD6B}" destId="{14BB5062-F8B1-4FC1-B2E6-969CAB1DF8E6}" srcOrd="3" destOrd="0" presId="urn:microsoft.com/office/officeart/2005/8/layout/hChevron3"/>
    <dgm:cxn modelId="{116D30EC-31D5-4A65-B67A-D1A5D5634928}" type="presParOf" srcId="{995FD17F-EE6C-4649-BFB4-85F7A331DD6B}" destId="{78420645-A724-4C8C-9C92-58510F04D554}"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84B8920-84ED-4374-B11A-B4DD13B3032F}" type="doc">
      <dgm:prSet loTypeId="urn:microsoft.com/office/officeart/2005/8/layout/hierarchy1" loCatId="hierarchy" qsTypeId="urn:microsoft.com/office/officeart/2005/8/quickstyle/3d1" qsCatId="3D" csTypeId="urn:microsoft.com/office/officeart/2005/8/colors/accent1_2" csCatId="accent1" phldr="1"/>
      <dgm:spPr/>
      <dgm:t>
        <a:bodyPr/>
        <a:lstStyle/>
        <a:p>
          <a:endParaRPr lang="en-ZW"/>
        </a:p>
      </dgm:t>
    </dgm:pt>
    <dgm:pt modelId="{09789C20-FF65-49A2-AD10-2035810E2E1A}">
      <dgm:prSet phldrT="[Text]" custT="1"/>
      <dgm:spPr/>
      <dgm:t>
        <a:bodyPr/>
        <a:lstStyle/>
        <a:p>
          <a:r>
            <a:rPr lang="en-US" sz="1800" b="1" dirty="0">
              <a:latin typeface="Times New Roman" panose="02020603050405020304" pitchFamily="18" charset="0"/>
              <a:cs typeface="Times New Roman" panose="02020603050405020304" pitchFamily="18" charset="0"/>
            </a:rPr>
            <a:t>NECROSED TEETH</a:t>
          </a:r>
          <a:endParaRPr lang="en-ZW" sz="1800" b="1" dirty="0">
            <a:latin typeface="Times New Roman" panose="02020603050405020304" pitchFamily="18" charset="0"/>
            <a:cs typeface="Times New Roman" panose="02020603050405020304" pitchFamily="18" charset="0"/>
          </a:endParaRPr>
        </a:p>
      </dgm:t>
    </dgm:pt>
    <dgm:pt modelId="{71B88707-985D-4FBB-B573-C1D8DBAFD931}" type="parTrans" cxnId="{29164AA7-4A04-4AB2-85CD-94A3596481AA}">
      <dgm:prSet/>
      <dgm:spPr/>
      <dgm:t>
        <a:bodyPr/>
        <a:lstStyle/>
        <a:p>
          <a:endParaRPr lang="en-ZW"/>
        </a:p>
      </dgm:t>
    </dgm:pt>
    <dgm:pt modelId="{114F9597-957A-40A7-BDDF-A7049CA626F0}" type="sibTrans" cxnId="{29164AA7-4A04-4AB2-85CD-94A3596481AA}">
      <dgm:prSet/>
      <dgm:spPr/>
      <dgm:t>
        <a:bodyPr/>
        <a:lstStyle/>
        <a:p>
          <a:endParaRPr lang="en-ZW"/>
        </a:p>
      </dgm:t>
    </dgm:pt>
    <dgm:pt modelId="{B1C75B13-7152-4685-A7DE-4E9C716AAC60}">
      <dgm:prSet phldrT="[Text]" custT="1"/>
      <dgm:spPr/>
      <dgm:t>
        <a:bodyPr/>
        <a:lstStyle/>
        <a:p>
          <a:r>
            <a:rPr lang="en-US" sz="1600" b="1" dirty="0">
              <a:latin typeface="Times New Roman" panose="02020603050405020304" pitchFamily="18" charset="0"/>
              <a:cs typeface="Times New Roman" panose="02020603050405020304" pitchFamily="18" charset="0"/>
            </a:rPr>
            <a:t>TRADITIONAL ENDODONTICS</a:t>
          </a:r>
          <a:endParaRPr lang="en-ZW" sz="1600" b="1" dirty="0">
            <a:latin typeface="Times New Roman" panose="02020603050405020304" pitchFamily="18" charset="0"/>
            <a:cs typeface="Times New Roman" panose="02020603050405020304" pitchFamily="18" charset="0"/>
          </a:endParaRPr>
        </a:p>
      </dgm:t>
    </dgm:pt>
    <dgm:pt modelId="{5410B268-AEE8-4518-A89A-C970CDE5EAEF}" type="parTrans" cxnId="{82A029CA-5CD2-444A-8708-738326646E41}">
      <dgm:prSet/>
      <dgm:spPr/>
      <dgm:t>
        <a:bodyPr/>
        <a:lstStyle/>
        <a:p>
          <a:endParaRPr lang="en-ZW"/>
        </a:p>
      </dgm:t>
    </dgm:pt>
    <dgm:pt modelId="{BEAF5DEA-EAFB-491E-A487-D9D7B6D05677}" type="sibTrans" cxnId="{82A029CA-5CD2-444A-8708-738326646E41}">
      <dgm:prSet/>
      <dgm:spPr/>
      <dgm:t>
        <a:bodyPr/>
        <a:lstStyle/>
        <a:p>
          <a:endParaRPr lang="en-ZW"/>
        </a:p>
      </dgm:t>
    </dgm:pt>
    <dgm:pt modelId="{6208A879-0227-456D-9034-CB2C678E1D22}">
      <dgm:prSet phldrT="[Text]" custT="1"/>
      <dgm:spPr/>
      <dgm:t>
        <a:bodyPr/>
        <a:lstStyle/>
        <a:p>
          <a:r>
            <a:rPr lang="en-US" sz="1400" b="1" dirty="0">
              <a:latin typeface="Times New Roman" panose="02020603050405020304" pitchFamily="18" charset="0"/>
              <a:cs typeface="Times New Roman" panose="02020603050405020304" pitchFamily="18" charset="0"/>
            </a:rPr>
            <a:t>IMMATURE APEX</a:t>
          </a:r>
        </a:p>
        <a:p>
          <a:r>
            <a:rPr lang="en-US" sz="1600" dirty="0">
              <a:latin typeface="Times New Roman" panose="02020603050405020304" pitchFamily="18" charset="0"/>
              <a:cs typeface="Times New Roman" panose="02020603050405020304" pitchFamily="18" charset="0"/>
            </a:rPr>
            <a:t>Apexification</a:t>
          </a:r>
          <a:endParaRPr lang="en-ZW" sz="1600" dirty="0">
            <a:latin typeface="Times New Roman" panose="02020603050405020304" pitchFamily="18" charset="0"/>
            <a:cs typeface="Times New Roman" panose="02020603050405020304" pitchFamily="18" charset="0"/>
          </a:endParaRPr>
        </a:p>
      </dgm:t>
    </dgm:pt>
    <dgm:pt modelId="{00708411-4278-40D8-8B4C-C517D8CFD0DE}" type="parTrans" cxnId="{11258F03-A28B-4D83-90BE-F09FA881452E}">
      <dgm:prSet/>
      <dgm:spPr/>
      <dgm:t>
        <a:bodyPr/>
        <a:lstStyle/>
        <a:p>
          <a:endParaRPr lang="en-ZW"/>
        </a:p>
      </dgm:t>
    </dgm:pt>
    <dgm:pt modelId="{4B61D16B-93EB-42FE-8147-39A1CA7F291A}" type="sibTrans" cxnId="{11258F03-A28B-4D83-90BE-F09FA881452E}">
      <dgm:prSet/>
      <dgm:spPr/>
      <dgm:t>
        <a:bodyPr/>
        <a:lstStyle/>
        <a:p>
          <a:endParaRPr lang="en-ZW"/>
        </a:p>
      </dgm:t>
    </dgm:pt>
    <dgm:pt modelId="{5A66CBBA-9866-47E2-A1EF-2655C15C25B2}">
      <dgm:prSet phldrT="[Text]" custT="1"/>
      <dgm:spPr/>
      <dgm:t>
        <a:bodyPr/>
        <a:lstStyle/>
        <a:p>
          <a:r>
            <a:rPr lang="en-US" sz="1400" b="1" dirty="0">
              <a:latin typeface="Times New Roman" panose="02020603050405020304" pitchFamily="18" charset="0"/>
              <a:cs typeface="Times New Roman" panose="02020603050405020304" pitchFamily="18" charset="0"/>
            </a:rPr>
            <a:t>MATURE APEX</a:t>
          </a:r>
        </a:p>
        <a:p>
          <a:r>
            <a:rPr lang="en-US" sz="1600" dirty="0">
              <a:latin typeface="Times New Roman" panose="02020603050405020304" pitchFamily="18" charset="0"/>
              <a:cs typeface="Times New Roman" panose="02020603050405020304" pitchFamily="18" charset="0"/>
            </a:rPr>
            <a:t>RCT</a:t>
          </a:r>
          <a:endParaRPr lang="en-ZW" sz="1600" dirty="0">
            <a:latin typeface="Times New Roman" panose="02020603050405020304" pitchFamily="18" charset="0"/>
            <a:cs typeface="Times New Roman" panose="02020603050405020304" pitchFamily="18" charset="0"/>
          </a:endParaRPr>
        </a:p>
      </dgm:t>
    </dgm:pt>
    <dgm:pt modelId="{45417307-0F8E-4E15-A76C-6375B295CB82}" type="parTrans" cxnId="{178154ED-CE50-4E6D-B9C9-30C097B87FB8}">
      <dgm:prSet/>
      <dgm:spPr/>
      <dgm:t>
        <a:bodyPr/>
        <a:lstStyle/>
        <a:p>
          <a:endParaRPr lang="en-ZW"/>
        </a:p>
      </dgm:t>
    </dgm:pt>
    <dgm:pt modelId="{EBAD2DFD-4DBA-4B33-82A8-30708F9ED1A2}" type="sibTrans" cxnId="{178154ED-CE50-4E6D-B9C9-30C097B87FB8}">
      <dgm:prSet/>
      <dgm:spPr/>
      <dgm:t>
        <a:bodyPr/>
        <a:lstStyle/>
        <a:p>
          <a:endParaRPr lang="en-ZW"/>
        </a:p>
      </dgm:t>
    </dgm:pt>
    <dgm:pt modelId="{F60F1230-1242-426B-ABA7-6EC379F9C53D}">
      <dgm:prSet phldrT="[Text]" custT="1"/>
      <dgm:spPr/>
      <dgm:t>
        <a:bodyPr/>
        <a:lstStyle/>
        <a:p>
          <a:r>
            <a:rPr lang="en-US" sz="1600" b="1" dirty="0">
              <a:latin typeface="Times New Roman" panose="02020603050405020304" pitchFamily="18" charset="0"/>
              <a:cs typeface="Times New Roman" panose="02020603050405020304" pitchFamily="18" charset="0"/>
            </a:rPr>
            <a:t>REGENERATIVE ENDODONTICS</a:t>
          </a:r>
          <a:endParaRPr lang="en-ZW" sz="1600" b="1" dirty="0">
            <a:latin typeface="Times New Roman" panose="02020603050405020304" pitchFamily="18" charset="0"/>
            <a:cs typeface="Times New Roman" panose="02020603050405020304" pitchFamily="18" charset="0"/>
          </a:endParaRPr>
        </a:p>
      </dgm:t>
    </dgm:pt>
    <dgm:pt modelId="{0DE68757-93CE-4A84-A2DA-0D3A57924BD9}" type="parTrans" cxnId="{7FFCAC2F-404B-427E-93E1-563BE1AF5072}">
      <dgm:prSet/>
      <dgm:spPr/>
      <dgm:t>
        <a:bodyPr/>
        <a:lstStyle/>
        <a:p>
          <a:endParaRPr lang="en-ZW"/>
        </a:p>
      </dgm:t>
    </dgm:pt>
    <dgm:pt modelId="{EB00DD45-9F80-46B2-B33A-3DF6B6B03F4F}" type="sibTrans" cxnId="{7FFCAC2F-404B-427E-93E1-563BE1AF5072}">
      <dgm:prSet/>
      <dgm:spPr/>
      <dgm:t>
        <a:bodyPr/>
        <a:lstStyle/>
        <a:p>
          <a:endParaRPr lang="en-ZW"/>
        </a:p>
      </dgm:t>
    </dgm:pt>
    <dgm:pt modelId="{FF95AF7F-B3B2-4491-9797-C89C95DCC57A}">
      <dgm:prSet phldrT="[Text]" custT="1"/>
      <dgm:spPr/>
      <dgm:t>
        <a:bodyPr/>
        <a:lstStyle/>
        <a:p>
          <a:r>
            <a:rPr lang="en-US" sz="1600" b="1" dirty="0">
              <a:latin typeface="Times New Roman" panose="02020603050405020304" pitchFamily="18" charset="0"/>
              <a:cs typeface="Times New Roman" panose="02020603050405020304" pitchFamily="18" charset="0"/>
            </a:rPr>
            <a:t>IMMATURE </a:t>
          </a:r>
          <a:r>
            <a:rPr lang="en-US" sz="1400" b="1" dirty="0">
              <a:latin typeface="Times New Roman" panose="02020603050405020304" pitchFamily="18" charset="0"/>
              <a:cs typeface="Times New Roman" panose="02020603050405020304" pitchFamily="18" charset="0"/>
            </a:rPr>
            <a:t>APEX</a:t>
          </a:r>
          <a:endParaRPr lang="en-US" sz="1600" b="1" dirty="0">
            <a:latin typeface="Times New Roman" panose="02020603050405020304" pitchFamily="18" charset="0"/>
            <a:cs typeface="Times New Roman" panose="02020603050405020304" pitchFamily="18" charset="0"/>
          </a:endParaRPr>
        </a:p>
        <a:p>
          <a:r>
            <a:rPr lang="en-US" sz="1600" dirty="0" err="1">
              <a:latin typeface="Times New Roman" panose="02020603050405020304" pitchFamily="18" charset="0"/>
              <a:cs typeface="Times New Roman" panose="02020603050405020304" pitchFamily="18" charset="0"/>
            </a:rPr>
            <a:t>Revascularisation</a:t>
          </a:r>
          <a:endParaRPr lang="en-ZW" sz="1600" dirty="0">
            <a:latin typeface="Times New Roman" panose="02020603050405020304" pitchFamily="18" charset="0"/>
            <a:cs typeface="Times New Roman" panose="02020603050405020304" pitchFamily="18" charset="0"/>
          </a:endParaRPr>
        </a:p>
      </dgm:t>
    </dgm:pt>
    <dgm:pt modelId="{C0B75A48-9785-4C9A-BC19-0550CC86B5F1}" type="parTrans" cxnId="{2818DCD2-5377-4B98-829B-1BCBD6656481}">
      <dgm:prSet/>
      <dgm:spPr/>
      <dgm:t>
        <a:bodyPr/>
        <a:lstStyle/>
        <a:p>
          <a:endParaRPr lang="en-ZW"/>
        </a:p>
      </dgm:t>
    </dgm:pt>
    <dgm:pt modelId="{E5619C6B-7A94-4441-90B4-F38319342BBB}" type="sibTrans" cxnId="{2818DCD2-5377-4B98-829B-1BCBD6656481}">
      <dgm:prSet/>
      <dgm:spPr/>
      <dgm:t>
        <a:bodyPr/>
        <a:lstStyle/>
        <a:p>
          <a:endParaRPr lang="en-ZW"/>
        </a:p>
      </dgm:t>
    </dgm:pt>
    <dgm:pt modelId="{D00F7CED-3D4C-4A39-9DC5-35346884A3D5}">
      <dgm:prSet phldrT="[Text]" custT="1"/>
      <dgm:spPr/>
      <dgm:t>
        <a:bodyPr/>
        <a:lstStyle/>
        <a:p>
          <a:r>
            <a:rPr lang="en-US" sz="1400" b="1" dirty="0">
              <a:latin typeface="Times New Roman" panose="02020603050405020304" pitchFamily="18" charset="0"/>
              <a:cs typeface="Times New Roman" panose="02020603050405020304" pitchFamily="18" charset="0"/>
            </a:rPr>
            <a:t>MATURE APEX</a:t>
          </a:r>
        </a:p>
        <a:p>
          <a:r>
            <a:rPr lang="en-US" sz="1400" dirty="0">
              <a:latin typeface="Times New Roman" panose="02020603050405020304" pitchFamily="18" charset="0"/>
              <a:cs typeface="Times New Roman" panose="02020603050405020304" pitchFamily="18" charset="0"/>
            </a:rPr>
            <a:t>Stem cell therapy</a:t>
          </a:r>
        </a:p>
        <a:p>
          <a:r>
            <a:rPr lang="en-US" sz="1400" dirty="0">
              <a:latin typeface="Times New Roman" panose="02020603050405020304" pitchFamily="18" charset="0"/>
              <a:cs typeface="Times New Roman" panose="02020603050405020304" pitchFamily="18" charset="0"/>
            </a:rPr>
            <a:t>Pulp implantation</a:t>
          </a:r>
        </a:p>
        <a:p>
          <a:r>
            <a:rPr lang="en-US" sz="1400" dirty="0">
              <a:latin typeface="Times New Roman" panose="02020603050405020304" pitchFamily="18" charset="0"/>
              <a:cs typeface="Times New Roman" panose="02020603050405020304" pitchFamily="18" charset="0"/>
            </a:rPr>
            <a:t>Scaffold implant</a:t>
          </a:r>
        </a:p>
        <a:p>
          <a:r>
            <a:rPr lang="en-US" sz="1400" dirty="0">
              <a:latin typeface="Times New Roman" panose="02020603050405020304" pitchFamily="18" charset="0"/>
              <a:cs typeface="Times New Roman" panose="02020603050405020304" pitchFamily="18" charset="0"/>
            </a:rPr>
            <a:t>Gene therapy</a:t>
          </a:r>
          <a:endParaRPr lang="en-ZW" sz="1400" dirty="0">
            <a:latin typeface="Times New Roman" panose="02020603050405020304" pitchFamily="18" charset="0"/>
            <a:cs typeface="Times New Roman" panose="02020603050405020304" pitchFamily="18" charset="0"/>
          </a:endParaRPr>
        </a:p>
      </dgm:t>
    </dgm:pt>
    <dgm:pt modelId="{B42F88B1-D367-4BE3-8656-AD9602243094}" type="parTrans" cxnId="{4EB10785-158D-42DF-8628-9F15250EE183}">
      <dgm:prSet/>
      <dgm:spPr/>
      <dgm:t>
        <a:bodyPr/>
        <a:lstStyle/>
        <a:p>
          <a:endParaRPr lang="en-ZW"/>
        </a:p>
      </dgm:t>
    </dgm:pt>
    <dgm:pt modelId="{F70E65DB-4CA3-4A7A-9A42-28EC826C6503}" type="sibTrans" cxnId="{4EB10785-158D-42DF-8628-9F15250EE183}">
      <dgm:prSet/>
      <dgm:spPr/>
      <dgm:t>
        <a:bodyPr/>
        <a:lstStyle/>
        <a:p>
          <a:endParaRPr lang="en-ZW"/>
        </a:p>
      </dgm:t>
    </dgm:pt>
    <dgm:pt modelId="{C9E9A090-AD07-4CB3-BC75-5B8FFEE0D9D3}">
      <dgm:prSet phldrT="[Text]" custT="1"/>
      <dgm:spPr/>
      <dgm:t>
        <a:bodyPr/>
        <a:lstStyle/>
        <a:p>
          <a:pPr>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No dentine wall thickening</a:t>
          </a:r>
        </a:p>
        <a:p>
          <a:pPr>
            <a:buFont typeface="+mj-lt"/>
            <a:buAutoNum type="arabicPeriod"/>
          </a:pPr>
          <a:endParaRPr lang="en-US" sz="1600" dirty="0">
            <a:latin typeface="Times New Roman" panose="02020603050405020304" pitchFamily="18" charset="0"/>
            <a:cs typeface="Times New Roman" panose="02020603050405020304" pitchFamily="18" charset="0"/>
          </a:endParaRPr>
        </a:p>
        <a:p>
          <a:pPr>
            <a:buFont typeface="+mj-lt"/>
            <a:buAutoNum type="arabicPeriod"/>
          </a:pPr>
          <a:r>
            <a:rPr lang="en-US" sz="1600" dirty="0">
              <a:latin typeface="Times New Roman" panose="02020603050405020304" pitchFamily="18" charset="0"/>
              <a:cs typeface="Times New Roman" panose="02020603050405020304" pitchFamily="18" charset="0"/>
            </a:rPr>
            <a:t>Tooth structure loss</a:t>
          </a:r>
          <a:endParaRPr lang="en-ZW" sz="1600" dirty="0">
            <a:latin typeface="Times New Roman" panose="02020603050405020304" pitchFamily="18" charset="0"/>
            <a:cs typeface="Times New Roman" panose="02020603050405020304" pitchFamily="18" charset="0"/>
          </a:endParaRPr>
        </a:p>
      </dgm:t>
    </dgm:pt>
    <dgm:pt modelId="{D3A66EB6-3F54-4E12-B3AF-1F16C6DF56FE}" type="parTrans" cxnId="{55D0273B-BCF0-4F07-9BED-B162D9B2EE8B}">
      <dgm:prSet/>
      <dgm:spPr/>
      <dgm:t>
        <a:bodyPr/>
        <a:lstStyle/>
        <a:p>
          <a:endParaRPr lang="en-ZW"/>
        </a:p>
      </dgm:t>
    </dgm:pt>
    <dgm:pt modelId="{CCF6FEFB-9864-479E-856E-ECD0634BBA9E}" type="sibTrans" cxnId="{55D0273B-BCF0-4F07-9BED-B162D9B2EE8B}">
      <dgm:prSet/>
      <dgm:spPr/>
      <dgm:t>
        <a:bodyPr/>
        <a:lstStyle/>
        <a:p>
          <a:endParaRPr lang="en-ZW"/>
        </a:p>
      </dgm:t>
    </dgm:pt>
    <dgm:pt modelId="{E9E382F3-CD3A-4C95-A647-4950E828F714}">
      <dgm:prSet phldrT="[Text]"/>
      <dgm:spPr/>
      <dgm:t>
        <a:bodyPr/>
        <a:lstStyle/>
        <a:p>
          <a:r>
            <a:rPr lang="en-US" dirty="0" err="1">
              <a:latin typeface="Times New Roman" panose="02020603050405020304" pitchFamily="18" charset="0"/>
              <a:cs typeface="Times New Roman" panose="02020603050405020304" pitchFamily="18" charset="0"/>
            </a:rPr>
            <a:t>Revitalisation</a:t>
          </a:r>
          <a:r>
            <a:rPr lang="en-US" dirty="0">
              <a:latin typeface="Times New Roman" panose="02020603050405020304" pitchFamily="18" charset="0"/>
              <a:cs typeface="Times New Roman" panose="02020603050405020304" pitchFamily="18" charset="0"/>
            </a:rPr>
            <a:t> of pulp</a:t>
          </a:r>
        </a:p>
        <a:p>
          <a:r>
            <a:rPr lang="en-US" dirty="0">
              <a:latin typeface="Times New Roman" panose="02020603050405020304" pitchFamily="18" charset="0"/>
              <a:cs typeface="Times New Roman" panose="02020603050405020304" pitchFamily="18" charset="0"/>
            </a:rPr>
            <a:t>space with functional</a:t>
          </a:r>
        </a:p>
        <a:p>
          <a:r>
            <a:rPr lang="en-US" dirty="0">
              <a:latin typeface="Times New Roman" panose="02020603050405020304" pitchFamily="18" charset="0"/>
              <a:cs typeface="Times New Roman" panose="02020603050405020304" pitchFamily="18" charset="0"/>
            </a:rPr>
            <a:t>tissue capable of dentine deposition</a:t>
          </a:r>
          <a:endParaRPr lang="en-ZW" dirty="0">
            <a:latin typeface="Times New Roman" panose="02020603050405020304" pitchFamily="18" charset="0"/>
            <a:cs typeface="Times New Roman" panose="02020603050405020304" pitchFamily="18" charset="0"/>
          </a:endParaRPr>
        </a:p>
      </dgm:t>
    </dgm:pt>
    <dgm:pt modelId="{59DC5AE7-F555-443D-AC58-3F701BC497EF}" type="parTrans" cxnId="{AFD6D8D4-F2F3-48C9-94C5-0E69393F3275}">
      <dgm:prSet/>
      <dgm:spPr/>
      <dgm:t>
        <a:bodyPr/>
        <a:lstStyle/>
        <a:p>
          <a:endParaRPr lang="en-ZW"/>
        </a:p>
      </dgm:t>
    </dgm:pt>
    <dgm:pt modelId="{D334D771-E9F1-4596-AC0F-F49DE639D3F6}" type="sibTrans" cxnId="{AFD6D8D4-F2F3-48C9-94C5-0E69393F3275}">
      <dgm:prSet/>
      <dgm:spPr/>
      <dgm:t>
        <a:bodyPr/>
        <a:lstStyle/>
        <a:p>
          <a:endParaRPr lang="en-ZW"/>
        </a:p>
      </dgm:t>
    </dgm:pt>
    <dgm:pt modelId="{A2D103F1-A160-4266-8C14-06BB81EB0A42}" type="pres">
      <dgm:prSet presAssocID="{B84B8920-84ED-4374-B11A-B4DD13B3032F}" presName="hierChild1" presStyleCnt="0">
        <dgm:presLayoutVars>
          <dgm:chPref val="1"/>
          <dgm:dir/>
          <dgm:animOne val="branch"/>
          <dgm:animLvl val="lvl"/>
          <dgm:resizeHandles/>
        </dgm:presLayoutVars>
      </dgm:prSet>
      <dgm:spPr/>
    </dgm:pt>
    <dgm:pt modelId="{24CD8A01-4A12-4CB2-BC88-6162DB2DC1EC}" type="pres">
      <dgm:prSet presAssocID="{09789C20-FF65-49A2-AD10-2035810E2E1A}" presName="hierRoot1" presStyleCnt="0"/>
      <dgm:spPr/>
    </dgm:pt>
    <dgm:pt modelId="{0494778F-EF16-4FE1-9CC1-7D72E844D8AD}" type="pres">
      <dgm:prSet presAssocID="{09789C20-FF65-49A2-AD10-2035810E2E1A}" presName="composite" presStyleCnt="0"/>
      <dgm:spPr/>
    </dgm:pt>
    <dgm:pt modelId="{8654D9D3-3C91-4FE9-9959-18B9373D76BD}" type="pres">
      <dgm:prSet presAssocID="{09789C20-FF65-49A2-AD10-2035810E2E1A}" presName="background" presStyleLbl="node0" presStyleIdx="0" presStyleCnt="1"/>
      <dgm:spPr/>
    </dgm:pt>
    <dgm:pt modelId="{C496340C-AF8E-4765-BB50-AB1957A13B0A}" type="pres">
      <dgm:prSet presAssocID="{09789C20-FF65-49A2-AD10-2035810E2E1A}" presName="text" presStyleLbl="fgAcc0" presStyleIdx="0" presStyleCnt="1">
        <dgm:presLayoutVars>
          <dgm:chPref val="3"/>
        </dgm:presLayoutVars>
      </dgm:prSet>
      <dgm:spPr/>
    </dgm:pt>
    <dgm:pt modelId="{A13D982B-E24E-4FC7-87A2-DA8637B853A0}" type="pres">
      <dgm:prSet presAssocID="{09789C20-FF65-49A2-AD10-2035810E2E1A}" presName="hierChild2" presStyleCnt="0"/>
      <dgm:spPr/>
    </dgm:pt>
    <dgm:pt modelId="{AF605A9F-12DF-46F9-B0D2-F06C13F32DBB}" type="pres">
      <dgm:prSet presAssocID="{5410B268-AEE8-4518-A89A-C970CDE5EAEF}" presName="Name10" presStyleLbl="parChTrans1D2" presStyleIdx="0" presStyleCnt="2"/>
      <dgm:spPr/>
    </dgm:pt>
    <dgm:pt modelId="{31698D08-FF12-4BD8-B68A-8E11EAF6073B}" type="pres">
      <dgm:prSet presAssocID="{B1C75B13-7152-4685-A7DE-4E9C716AAC60}" presName="hierRoot2" presStyleCnt="0"/>
      <dgm:spPr/>
    </dgm:pt>
    <dgm:pt modelId="{0221D90D-E557-4099-8FE6-683A12AC3CCD}" type="pres">
      <dgm:prSet presAssocID="{B1C75B13-7152-4685-A7DE-4E9C716AAC60}" presName="composite2" presStyleCnt="0"/>
      <dgm:spPr/>
    </dgm:pt>
    <dgm:pt modelId="{2918B834-ED8B-4D8D-A01E-44703084E0B9}" type="pres">
      <dgm:prSet presAssocID="{B1C75B13-7152-4685-A7DE-4E9C716AAC60}" presName="background2" presStyleLbl="node2" presStyleIdx="0" presStyleCnt="2"/>
      <dgm:spPr/>
    </dgm:pt>
    <dgm:pt modelId="{57FBADA6-30D3-4E9F-B089-C754D5CB6F08}" type="pres">
      <dgm:prSet presAssocID="{B1C75B13-7152-4685-A7DE-4E9C716AAC60}" presName="text2" presStyleLbl="fgAcc2" presStyleIdx="0" presStyleCnt="2">
        <dgm:presLayoutVars>
          <dgm:chPref val="3"/>
        </dgm:presLayoutVars>
      </dgm:prSet>
      <dgm:spPr/>
    </dgm:pt>
    <dgm:pt modelId="{4078AD47-462D-4F4A-993D-ED01E34492EB}" type="pres">
      <dgm:prSet presAssocID="{B1C75B13-7152-4685-A7DE-4E9C716AAC60}" presName="hierChild3" presStyleCnt="0"/>
      <dgm:spPr/>
    </dgm:pt>
    <dgm:pt modelId="{0A60F5B1-11E6-4F22-8096-C94D8E570AE4}" type="pres">
      <dgm:prSet presAssocID="{00708411-4278-40D8-8B4C-C517D8CFD0DE}" presName="Name17" presStyleLbl="parChTrans1D3" presStyleIdx="0" presStyleCnt="4"/>
      <dgm:spPr/>
    </dgm:pt>
    <dgm:pt modelId="{A970234B-498C-44A2-B030-BD3FB2B19B1C}" type="pres">
      <dgm:prSet presAssocID="{6208A879-0227-456D-9034-CB2C678E1D22}" presName="hierRoot3" presStyleCnt="0"/>
      <dgm:spPr/>
    </dgm:pt>
    <dgm:pt modelId="{D38EA9E4-1233-4857-A874-72EF5712DE63}" type="pres">
      <dgm:prSet presAssocID="{6208A879-0227-456D-9034-CB2C678E1D22}" presName="composite3" presStyleCnt="0"/>
      <dgm:spPr/>
    </dgm:pt>
    <dgm:pt modelId="{FDE129DE-3B8E-4A63-B08A-E3B351E17718}" type="pres">
      <dgm:prSet presAssocID="{6208A879-0227-456D-9034-CB2C678E1D22}" presName="background3" presStyleLbl="node3" presStyleIdx="0" presStyleCnt="4"/>
      <dgm:spPr/>
    </dgm:pt>
    <dgm:pt modelId="{8BBBEBE2-397A-4092-835C-243C950637F8}" type="pres">
      <dgm:prSet presAssocID="{6208A879-0227-456D-9034-CB2C678E1D22}" presName="text3" presStyleLbl="fgAcc3" presStyleIdx="0" presStyleCnt="4" custLinFactNeighborX="-776" custLinFactNeighborY="2443">
        <dgm:presLayoutVars>
          <dgm:chPref val="3"/>
        </dgm:presLayoutVars>
      </dgm:prSet>
      <dgm:spPr/>
    </dgm:pt>
    <dgm:pt modelId="{E9D402EF-E507-471C-BB24-E4D5B4884E3A}" type="pres">
      <dgm:prSet presAssocID="{6208A879-0227-456D-9034-CB2C678E1D22}" presName="hierChild4" presStyleCnt="0"/>
      <dgm:spPr/>
    </dgm:pt>
    <dgm:pt modelId="{9E5AFA13-034F-4E5D-AD72-E916BE147E6B}" type="pres">
      <dgm:prSet presAssocID="{D3A66EB6-3F54-4E12-B3AF-1F16C6DF56FE}" presName="Name23" presStyleLbl="parChTrans1D4" presStyleIdx="0" presStyleCnt="2"/>
      <dgm:spPr/>
    </dgm:pt>
    <dgm:pt modelId="{166C61A5-1E28-44A3-A8A7-3D981BF57AA2}" type="pres">
      <dgm:prSet presAssocID="{C9E9A090-AD07-4CB3-BC75-5B8FFEE0D9D3}" presName="hierRoot4" presStyleCnt="0"/>
      <dgm:spPr/>
    </dgm:pt>
    <dgm:pt modelId="{BFC39764-73C2-4BDF-8C4C-AF989F04F69E}" type="pres">
      <dgm:prSet presAssocID="{C9E9A090-AD07-4CB3-BC75-5B8FFEE0D9D3}" presName="composite4" presStyleCnt="0"/>
      <dgm:spPr/>
    </dgm:pt>
    <dgm:pt modelId="{34ABA34F-C617-4378-86D6-AE13687CAC0D}" type="pres">
      <dgm:prSet presAssocID="{C9E9A090-AD07-4CB3-BC75-5B8FFEE0D9D3}" presName="background4" presStyleLbl="node4" presStyleIdx="0" presStyleCnt="2"/>
      <dgm:spPr/>
    </dgm:pt>
    <dgm:pt modelId="{8F23ED63-3266-4729-9AF3-1B5A1D24249A}" type="pres">
      <dgm:prSet presAssocID="{C9E9A090-AD07-4CB3-BC75-5B8FFEE0D9D3}" presName="text4" presStyleLbl="fgAcc4" presStyleIdx="0" presStyleCnt="2" custScaleX="101767" custScaleY="114536" custLinFactNeighborX="65641" custLinFactNeighborY="-2853">
        <dgm:presLayoutVars>
          <dgm:chPref val="3"/>
        </dgm:presLayoutVars>
      </dgm:prSet>
      <dgm:spPr/>
    </dgm:pt>
    <dgm:pt modelId="{B7295772-15B2-4740-9EED-48B0F52D57B7}" type="pres">
      <dgm:prSet presAssocID="{C9E9A090-AD07-4CB3-BC75-5B8FFEE0D9D3}" presName="hierChild5" presStyleCnt="0"/>
      <dgm:spPr/>
    </dgm:pt>
    <dgm:pt modelId="{F155A7BD-2B2D-4BF1-86FD-2F6360656F77}" type="pres">
      <dgm:prSet presAssocID="{45417307-0F8E-4E15-A76C-6375B295CB82}" presName="Name17" presStyleLbl="parChTrans1D3" presStyleIdx="1" presStyleCnt="4"/>
      <dgm:spPr/>
    </dgm:pt>
    <dgm:pt modelId="{FEB35D08-2764-40A5-B450-0CC99145FCC8}" type="pres">
      <dgm:prSet presAssocID="{5A66CBBA-9866-47E2-A1EF-2655C15C25B2}" presName="hierRoot3" presStyleCnt="0"/>
      <dgm:spPr/>
    </dgm:pt>
    <dgm:pt modelId="{68B16E07-C2BB-473E-A8BE-AC3E5CF50FF3}" type="pres">
      <dgm:prSet presAssocID="{5A66CBBA-9866-47E2-A1EF-2655C15C25B2}" presName="composite3" presStyleCnt="0"/>
      <dgm:spPr/>
    </dgm:pt>
    <dgm:pt modelId="{497C1FB0-464C-47E4-AB06-212A75BAED20}" type="pres">
      <dgm:prSet presAssocID="{5A66CBBA-9866-47E2-A1EF-2655C15C25B2}" presName="background3" presStyleLbl="node3" presStyleIdx="1" presStyleCnt="4"/>
      <dgm:spPr/>
    </dgm:pt>
    <dgm:pt modelId="{30D44514-A1CC-4846-ADD2-D08809EF2306}" type="pres">
      <dgm:prSet presAssocID="{5A66CBBA-9866-47E2-A1EF-2655C15C25B2}" presName="text3" presStyleLbl="fgAcc3" presStyleIdx="1" presStyleCnt="4">
        <dgm:presLayoutVars>
          <dgm:chPref val="3"/>
        </dgm:presLayoutVars>
      </dgm:prSet>
      <dgm:spPr/>
    </dgm:pt>
    <dgm:pt modelId="{4109FAD2-1433-40B0-A06F-3B6A85B76928}" type="pres">
      <dgm:prSet presAssocID="{5A66CBBA-9866-47E2-A1EF-2655C15C25B2}" presName="hierChild4" presStyleCnt="0"/>
      <dgm:spPr/>
    </dgm:pt>
    <dgm:pt modelId="{EF748C71-BC48-46DC-A293-808E3565FAF4}" type="pres">
      <dgm:prSet presAssocID="{0DE68757-93CE-4A84-A2DA-0D3A57924BD9}" presName="Name10" presStyleLbl="parChTrans1D2" presStyleIdx="1" presStyleCnt="2"/>
      <dgm:spPr/>
    </dgm:pt>
    <dgm:pt modelId="{EFBA29BF-F057-4C2E-98B6-2FFE5D720976}" type="pres">
      <dgm:prSet presAssocID="{F60F1230-1242-426B-ABA7-6EC379F9C53D}" presName="hierRoot2" presStyleCnt="0"/>
      <dgm:spPr/>
    </dgm:pt>
    <dgm:pt modelId="{9D513033-29AA-4D4A-AEFF-5A286AEFB75C}" type="pres">
      <dgm:prSet presAssocID="{F60F1230-1242-426B-ABA7-6EC379F9C53D}" presName="composite2" presStyleCnt="0"/>
      <dgm:spPr/>
    </dgm:pt>
    <dgm:pt modelId="{26D676F5-2771-4B0D-A8FC-CC0BBD7BAFD3}" type="pres">
      <dgm:prSet presAssocID="{F60F1230-1242-426B-ABA7-6EC379F9C53D}" presName="background2" presStyleLbl="node2" presStyleIdx="1" presStyleCnt="2"/>
      <dgm:spPr/>
    </dgm:pt>
    <dgm:pt modelId="{4E897826-DB22-4D88-AC69-6B1FC583FC9F}" type="pres">
      <dgm:prSet presAssocID="{F60F1230-1242-426B-ABA7-6EC379F9C53D}" presName="text2" presStyleLbl="fgAcc2" presStyleIdx="1" presStyleCnt="2" custScaleX="113712">
        <dgm:presLayoutVars>
          <dgm:chPref val="3"/>
        </dgm:presLayoutVars>
      </dgm:prSet>
      <dgm:spPr/>
    </dgm:pt>
    <dgm:pt modelId="{E1064A19-9114-4EC9-BDDE-8BEE3AC57345}" type="pres">
      <dgm:prSet presAssocID="{F60F1230-1242-426B-ABA7-6EC379F9C53D}" presName="hierChild3" presStyleCnt="0"/>
      <dgm:spPr/>
    </dgm:pt>
    <dgm:pt modelId="{FC5DCDF1-B49D-4DC4-BD6E-941086797099}" type="pres">
      <dgm:prSet presAssocID="{C0B75A48-9785-4C9A-BC19-0550CC86B5F1}" presName="Name17" presStyleLbl="parChTrans1D3" presStyleIdx="2" presStyleCnt="4"/>
      <dgm:spPr/>
    </dgm:pt>
    <dgm:pt modelId="{C3BD5E7C-1A0C-43E9-A11C-C15D29A2F38E}" type="pres">
      <dgm:prSet presAssocID="{FF95AF7F-B3B2-4491-9797-C89C95DCC57A}" presName="hierRoot3" presStyleCnt="0"/>
      <dgm:spPr/>
    </dgm:pt>
    <dgm:pt modelId="{DD76DB2A-01A9-4B22-83C2-465712045783}" type="pres">
      <dgm:prSet presAssocID="{FF95AF7F-B3B2-4491-9797-C89C95DCC57A}" presName="composite3" presStyleCnt="0"/>
      <dgm:spPr/>
    </dgm:pt>
    <dgm:pt modelId="{416DB17E-073B-4859-95EF-F247157C7C11}" type="pres">
      <dgm:prSet presAssocID="{FF95AF7F-B3B2-4491-9797-C89C95DCC57A}" presName="background3" presStyleLbl="node3" presStyleIdx="2" presStyleCnt="4"/>
      <dgm:spPr/>
    </dgm:pt>
    <dgm:pt modelId="{61FECAC1-446C-4C95-BE18-EAE6E92E322C}" type="pres">
      <dgm:prSet presAssocID="{FF95AF7F-B3B2-4491-9797-C89C95DCC57A}" presName="text3" presStyleLbl="fgAcc3" presStyleIdx="2" presStyleCnt="4">
        <dgm:presLayoutVars>
          <dgm:chPref val="3"/>
        </dgm:presLayoutVars>
      </dgm:prSet>
      <dgm:spPr/>
    </dgm:pt>
    <dgm:pt modelId="{9FE063AA-492B-4A56-9E90-F590A24B6B20}" type="pres">
      <dgm:prSet presAssocID="{FF95AF7F-B3B2-4491-9797-C89C95DCC57A}" presName="hierChild4" presStyleCnt="0"/>
      <dgm:spPr/>
    </dgm:pt>
    <dgm:pt modelId="{0F6A7999-65A8-43E3-889A-9CFD35A88B62}" type="pres">
      <dgm:prSet presAssocID="{59DC5AE7-F555-443D-AC58-3F701BC497EF}" presName="Name23" presStyleLbl="parChTrans1D4" presStyleIdx="1" presStyleCnt="2"/>
      <dgm:spPr/>
    </dgm:pt>
    <dgm:pt modelId="{5BAD9C54-9793-460B-9E6E-E33ABB1C93E4}" type="pres">
      <dgm:prSet presAssocID="{E9E382F3-CD3A-4C95-A647-4950E828F714}" presName="hierRoot4" presStyleCnt="0"/>
      <dgm:spPr/>
    </dgm:pt>
    <dgm:pt modelId="{B80948C4-223D-474A-9E3B-5A52B3CB9508}" type="pres">
      <dgm:prSet presAssocID="{E9E382F3-CD3A-4C95-A647-4950E828F714}" presName="composite4" presStyleCnt="0"/>
      <dgm:spPr/>
    </dgm:pt>
    <dgm:pt modelId="{74FB0931-28DD-421D-BE22-88BC96E6C616}" type="pres">
      <dgm:prSet presAssocID="{E9E382F3-CD3A-4C95-A647-4950E828F714}" presName="background4" presStyleLbl="node4" presStyleIdx="1" presStyleCnt="2"/>
      <dgm:spPr/>
    </dgm:pt>
    <dgm:pt modelId="{CF94CF32-6B42-49DD-96C6-9071FB36125D}" type="pres">
      <dgm:prSet presAssocID="{E9E382F3-CD3A-4C95-A647-4950E828F714}" presName="text4" presStyleLbl="fgAcc4" presStyleIdx="1" presStyleCnt="2" custScaleX="115011" custScaleY="111951" custLinFactNeighborX="60472" custLinFactNeighborY="7544">
        <dgm:presLayoutVars>
          <dgm:chPref val="3"/>
        </dgm:presLayoutVars>
      </dgm:prSet>
      <dgm:spPr/>
    </dgm:pt>
    <dgm:pt modelId="{C6AF3B27-5E44-4B00-BFBA-8DB99550E57F}" type="pres">
      <dgm:prSet presAssocID="{E9E382F3-CD3A-4C95-A647-4950E828F714}" presName="hierChild5" presStyleCnt="0"/>
      <dgm:spPr/>
    </dgm:pt>
    <dgm:pt modelId="{4222CA3C-46F7-40A0-BB75-45D4BA5A7B26}" type="pres">
      <dgm:prSet presAssocID="{B42F88B1-D367-4BE3-8656-AD9602243094}" presName="Name17" presStyleLbl="parChTrans1D3" presStyleIdx="3" presStyleCnt="4"/>
      <dgm:spPr/>
    </dgm:pt>
    <dgm:pt modelId="{00370E2C-3E2B-4E41-A2F8-DA9550BFC817}" type="pres">
      <dgm:prSet presAssocID="{D00F7CED-3D4C-4A39-9DC5-35346884A3D5}" presName="hierRoot3" presStyleCnt="0"/>
      <dgm:spPr/>
    </dgm:pt>
    <dgm:pt modelId="{3F5F6340-1B2C-4F39-A444-7D8D1C9CF234}" type="pres">
      <dgm:prSet presAssocID="{D00F7CED-3D4C-4A39-9DC5-35346884A3D5}" presName="composite3" presStyleCnt="0"/>
      <dgm:spPr/>
    </dgm:pt>
    <dgm:pt modelId="{F82B7986-9615-4F47-BFA6-04826A65965D}" type="pres">
      <dgm:prSet presAssocID="{D00F7CED-3D4C-4A39-9DC5-35346884A3D5}" presName="background3" presStyleLbl="node3" presStyleIdx="3" presStyleCnt="4"/>
      <dgm:spPr/>
    </dgm:pt>
    <dgm:pt modelId="{516D1EB4-763C-42C0-913D-1855E6611632}" type="pres">
      <dgm:prSet presAssocID="{D00F7CED-3D4C-4A39-9DC5-35346884A3D5}" presName="text3" presStyleLbl="fgAcc3" presStyleIdx="3" presStyleCnt="4" custScaleX="129577" custScaleY="120886" custLinFactNeighborX="5567" custLinFactNeighborY="-1719">
        <dgm:presLayoutVars>
          <dgm:chPref val="3"/>
        </dgm:presLayoutVars>
      </dgm:prSet>
      <dgm:spPr/>
    </dgm:pt>
    <dgm:pt modelId="{DDEB37FA-EF25-4AA3-BB62-962131C2A514}" type="pres">
      <dgm:prSet presAssocID="{D00F7CED-3D4C-4A39-9DC5-35346884A3D5}" presName="hierChild4" presStyleCnt="0"/>
      <dgm:spPr/>
    </dgm:pt>
  </dgm:ptLst>
  <dgm:cxnLst>
    <dgm:cxn modelId="{11258F03-A28B-4D83-90BE-F09FA881452E}" srcId="{B1C75B13-7152-4685-A7DE-4E9C716AAC60}" destId="{6208A879-0227-456D-9034-CB2C678E1D22}" srcOrd="0" destOrd="0" parTransId="{00708411-4278-40D8-8B4C-C517D8CFD0DE}" sibTransId="{4B61D16B-93EB-42FE-8147-39A1CA7F291A}"/>
    <dgm:cxn modelId="{28D93F08-CCC9-4770-BF85-7AC2EF37622A}" type="presOf" srcId="{F60F1230-1242-426B-ABA7-6EC379F9C53D}" destId="{4E897826-DB22-4D88-AC69-6B1FC583FC9F}" srcOrd="0" destOrd="0" presId="urn:microsoft.com/office/officeart/2005/8/layout/hierarchy1"/>
    <dgm:cxn modelId="{0033A510-16C5-49AD-925C-A5BE59A7EB5C}" type="presOf" srcId="{C0B75A48-9785-4C9A-BC19-0550CC86B5F1}" destId="{FC5DCDF1-B49D-4DC4-BD6E-941086797099}" srcOrd="0" destOrd="0" presId="urn:microsoft.com/office/officeart/2005/8/layout/hierarchy1"/>
    <dgm:cxn modelId="{AD239B16-5352-43AB-87D1-EBF273F5C9B7}" type="presOf" srcId="{B84B8920-84ED-4374-B11A-B4DD13B3032F}" destId="{A2D103F1-A160-4266-8C14-06BB81EB0A42}" srcOrd="0" destOrd="0" presId="urn:microsoft.com/office/officeart/2005/8/layout/hierarchy1"/>
    <dgm:cxn modelId="{D4F05B17-4450-45C6-B97B-4A0712D87D04}" type="presOf" srcId="{D3A66EB6-3F54-4E12-B3AF-1F16C6DF56FE}" destId="{9E5AFA13-034F-4E5D-AD72-E916BE147E6B}" srcOrd="0" destOrd="0" presId="urn:microsoft.com/office/officeart/2005/8/layout/hierarchy1"/>
    <dgm:cxn modelId="{620E201D-A0D6-4050-8050-7DCFEC70A760}" type="presOf" srcId="{FF95AF7F-B3B2-4491-9797-C89C95DCC57A}" destId="{61FECAC1-446C-4C95-BE18-EAE6E92E322C}" srcOrd="0" destOrd="0" presId="urn:microsoft.com/office/officeart/2005/8/layout/hierarchy1"/>
    <dgm:cxn modelId="{7FFCAC2F-404B-427E-93E1-563BE1AF5072}" srcId="{09789C20-FF65-49A2-AD10-2035810E2E1A}" destId="{F60F1230-1242-426B-ABA7-6EC379F9C53D}" srcOrd="1" destOrd="0" parTransId="{0DE68757-93CE-4A84-A2DA-0D3A57924BD9}" sibTransId="{EB00DD45-9F80-46B2-B33A-3DF6B6B03F4F}"/>
    <dgm:cxn modelId="{81185835-53B4-467C-8F50-63AF405FDEC1}" type="presOf" srcId="{D00F7CED-3D4C-4A39-9DC5-35346884A3D5}" destId="{516D1EB4-763C-42C0-913D-1855E6611632}" srcOrd="0" destOrd="0" presId="urn:microsoft.com/office/officeart/2005/8/layout/hierarchy1"/>
    <dgm:cxn modelId="{55D0273B-BCF0-4F07-9BED-B162D9B2EE8B}" srcId="{6208A879-0227-456D-9034-CB2C678E1D22}" destId="{C9E9A090-AD07-4CB3-BC75-5B8FFEE0D9D3}" srcOrd="0" destOrd="0" parTransId="{D3A66EB6-3F54-4E12-B3AF-1F16C6DF56FE}" sibTransId="{CCF6FEFB-9864-479E-856E-ECD0634BBA9E}"/>
    <dgm:cxn modelId="{EFBADD5D-1E3E-4A07-B9C5-0C517DE2932F}" type="presOf" srcId="{B1C75B13-7152-4685-A7DE-4E9C716AAC60}" destId="{57FBADA6-30D3-4E9F-B089-C754D5CB6F08}" srcOrd="0" destOrd="0" presId="urn:microsoft.com/office/officeart/2005/8/layout/hierarchy1"/>
    <dgm:cxn modelId="{8CF9DC74-F75C-4627-9BF4-57A2F4D7D7B0}" type="presOf" srcId="{5410B268-AEE8-4518-A89A-C970CDE5EAEF}" destId="{AF605A9F-12DF-46F9-B0D2-F06C13F32DBB}" srcOrd="0" destOrd="0" presId="urn:microsoft.com/office/officeart/2005/8/layout/hierarchy1"/>
    <dgm:cxn modelId="{ECF9D879-4165-4FA9-A46B-F716766AC922}" type="presOf" srcId="{59DC5AE7-F555-443D-AC58-3F701BC497EF}" destId="{0F6A7999-65A8-43E3-889A-9CFD35A88B62}" srcOrd="0" destOrd="0" presId="urn:microsoft.com/office/officeart/2005/8/layout/hierarchy1"/>
    <dgm:cxn modelId="{B7176A80-AB70-4925-9A38-2D35AF9FDD29}" type="presOf" srcId="{09789C20-FF65-49A2-AD10-2035810E2E1A}" destId="{C496340C-AF8E-4765-BB50-AB1957A13B0A}" srcOrd="0" destOrd="0" presId="urn:microsoft.com/office/officeart/2005/8/layout/hierarchy1"/>
    <dgm:cxn modelId="{4EB10785-158D-42DF-8628-9F15250EE183}" srcId="{F60F1230-1242-426B-ABA7-6EC379F9C53D}" destId="{D00F7CED-3D4C-4A39-9DC5-35346884A3D5}" srcOrd="1" destOrd="0" parTransId="{B42F88B1-D367-4BE3-8656-AD9602243094}" sibTransId="{F70E65DB-4CA3-4A7A-9A42-28EC826C6503}"/>
    <dgm:cxn modelId="{16C8238A-4947-4C85-8180-8F5FDAED7FE5}" type="presOf" srcId="{B42F88B1-D367-4BE3-8656-AD9602243094}" destId="{4222CA3C-46F7-40A0-BB75-45D4BA5A7B26}" srcOrd="0" destOrd="0" presId="urn:microsoft.com/office/officeart/2005/8/layout/hierarchy1"/>
    <dgm:cxn modelId="{6CD73F8B-C7C5-416B-BE5F-678A0CF0C3DD}" type="presOf" srcId="{00708411-4278-40D8-8B4C-C517D8CFD0DE}" destId="{0A60F5B1-11E6-4F22-8096-C94D8E570AE4}" srcOrd="0" destOrd="0" presId="urn:microsoft.com/office/officeart/2005/8/layout/hierarchy1"/>
    <dgm:cxn modelId="{6FF70C9E-BD6E-45AB-B98D-C5270E7271EB}" type="presOf" srcId="{45417307-0F8E-4E15-A76C-6375B295CB82}" destId="{F155A7BD-2B2D-4BF1-86FD-2F6360656F77}" srcOrd="0" destOrd="0" presId="urn:microsoft.com/office/officeart/2005/8/layout/hierarchy1"/>
    <dgm:cxn modelId="{29164AA7-4A04-4AB2-85CD-94A3596481AA}" srcId="{B84B8920-84ED-4374-B11A-B4DD13B3032F}" destId="{09789C20-FF65-49A2-AD10-2035810E2E1A}" srcOrd="0" destOrd="0" parTransId="{71B88707-985D-4FBB-B573-C1D8DBAFD931}" sibTransId="{114F9597-957A-40A7-BDDF-A7049CA626F0}"/>
    <dgm:cxn modelId="{11C404AA-402E-4197-87D9-F4B8E49EF42B}" type="presOf" srcId="{6208A879-0227-456D-9034-CB2C678E1D22}" destId="{8BBBEBE2-397A-4092-835C-243C950637F8}" srcOrd="0" destOrd="0" presId="urn:microsoft.com/office/officeart/2005/8/layout/hierarchy1"/>
    <dgm:cxn modelId="{82A029CA-5CD2-444A-8708-738326646E41}" srcId="{09789C20-FF65-49A2-AD10-2035810E2E1A}" destId="{B1C75B13-7152-4685-A7DE-4E9C716AAC60}" srcOrd="0" destOrd="0" parTransId="{5410B268-AEE8-4518-A89A-C970CDE5EAEF}" sibTransId="{BEAF5DEA-EAFB-491E-A487-D9D7B6D05677}"/>
    <dgm:cxn modelId="{1B3C69D2-A043-49B4-BB78-230D1246687F}" type="presOf" srcId="{5A66CBBA-9866-47E2-A1EF-2655C15C25B2}" destId="{30D44514-A1CC-4846-ADD2-D08809EF2306}" srcOrd="0" destOrd="0" presId="urn:microsoft.com/office/officeart/2005/8/layout/hierarchy1"/>
    <dgm:cxn modelId="{2818DCD2-5377-4B98-829B-1BCBD6656481}" srcId="{F60F1230-1242-426B-ABA7-6EC379F9C53D}" destId="{FF95AF7F-B3B2-4491-9797-C89C95DCC57A}" srcOrd="0" destOrd="0" parTransId="{C0B75A48-9785-4C9A-BC19-0550CC86B5F1}" sibTransId="{E5619C6B-7A94-4441-90B4-F38319342BBB}"/>
    <dgm:cxn modelId="{AFD6D8D4-F2F3-48C9-94C5-0E69393F3275}" srcId="{FF95AF7F-B3B2-4491-9797-C89C95DCC57A}" destId="{E9E382F3-CD3A-4C95-A647-4950E828F714}" srcOrd="0" destOrd="0" parTransId="{59DC5AE7-F555-443D-AC58-3F701BC497EF}" sibTransId="{D334D771-E9F1-4596-AC0F-F49DE639D3F6}"/>
    <dgm:cxn modelId="{B5388EE0-C3B5-4D26-B73E-0847BA255436}" type="presOf" srcId="{E9E382F3-CD3A-4C95-A647-4950E828F714}" destId="{CF94CF32-6B42-49DD-96C6-9071FB36125D}" srcOrd="0" destOrd="0" presId="urn:microsoft.com/office/officeart/2005/8/layout/hierarchy1"/>
    <dgm:cxn modelId="{2CFC10E7-C96C-4E35-BAA9-FD73C10FCA58}" type="presOf" srcId="{C9E9A090-AD07-4CB3-BC75-5B8FFEE0D9D3}" destId="{8F23ED63-3266-4729-9AF3-1B5A1D24249A}" srcOrd="0" destOrd="0" presId="urn:microsoft.com/office/officeart/2005/8/layout/hierarchy1"/>
    <dgm:cxn modelId="{178154ED-CE50-4E6D-B9C9-30C097B87FB8}" srcId="{B1C75B13-7152-4685-A7DE-4E9C716AAC60}" destId="{5A66CBBA-9866-47E2-A1EF-2655C15C25B2}" srcOrd="1" destOrd="0" parTransId="{45417307-0F8E-4E15-A76C-6375B295CB82}" sibTransId="{EBAD2DFD-4DBA-4B33-82A8-30708F9ED1A2}"/>
    <dgm:cxn modelId="{CB9ACBF1-047D-4125-8BE2-46389806A7CA}" type="presOf" srcId="{0DE68757-93CE-4A84-A2DA-0D3A57924BD9}" destId="{EF748C71-BC48-46DC-A293-808E3565FAF4}" srcOrd="0" destOrd="0" presId="urn:microsoft.com/office/officeart/2005/8/layout/hierarchy1"/>
    <dgm:cxn modelId="{52B21F7A-F468-47E9-83F0-D10D02C6BC72}" type="presParOf" srcId="{A2D103F1-A160-4266-8C14-06BB81EB0A42}" destId="{24CD8A01-4A12-4CB2-BC88-6162DB2DC1EC}" srcOrd="0" destOrd="0" presId="urn:microsoft.com/office/officeart/2005/8/layout/hierarchy1"/>
    <dgm:cxn modelId="{CF03B326-E370-4DA1-9A8B-B6807DCF6EAF}" type="presParOf" srcId="{24CD8A01-4A12-4CB2-BC88-6162DB2DC1EC}" destId="{0494778F-EF16-4FE1-9CC1-7D72E844D8AD}" srcOrd="0" destOrd="0" presId="urn:microsoft.com/office/officeart/2005/8/layout/hierarchy1"/>
    <dgm:cxn modelId="{45D1BD46-1806-499D-A5F1-BF0947F2E4A6}" type="presParOf" srcId="{0494778F-EF16-4FE1-9CC1-7D72E844D8AD}" destId="{8654D9D3-3C91-4FE9-9959-18B9373D76BD}" srcOrd="0" destOrd="0" presId="urn:microsoft.com/office/officeart/2005/8/layout/hierarchy1"/>
    <dgm:cxn modelId="{1D0EC285-6230-4324-B76B-B872C653BEB4}" type="presParOf" srcId="{0494778F-EF16-4FE1-9CC1-7D72E844D8AD}" destId="{C496340C-AF8E-4765-BB50-AB1957A13B0A}" srcOrd="1" destOrd="0" presId="urn:microsoft.com/office/officeart/2005/8/layout/hierarchy1"/>
    <dgm:cxn modelId="{E0BF9276-2664-4B0E-A80F-710D2F3C0127}" type="presParOf" srcId="{24CD8A01-4A12-4CB2-BC88-6162DB2DC1EC}" destId="{A13D982B-E24E-4FC7-87A2-DA8637B853A0}" srcOrd="1" destOrd="0" presId="urn:microsoft.com/office/officeart/2005/8/layout/hierarchy1"/>
    <dgm:cxn modelId="{FDDC96D2-2B7E-49FD-80A1-E228DDC740FA}" type="presParOf" srcId="{A13D982B-E24E-4FC7-87A2-DA8637B853A0}" destId="{AF605A9F-12DF-46F9-B0D2-F06C13F32DBB}" srcOrd="0" destOrd="0" presId="urn:microsoft.com/office/officeart/2005/8/layout/hierarchy1"/>
    <dgm:cxn modelId="{864E14E2-572B-4D5E-A83C-A4743765D8D9}" type="presParOf" srcId="{A13D982B-E24E-4FC7-87A2-DA8637B853A0}" destId="{31698D08-FF12-4BD8-B68A-8E11EAF6073B}" srcOrd="1" destOrd="0" presId="urn:microsoft.com/office/officeart/2005/8/layout/hierarchy1"/>
    <dgm:cxn modelId="{376E2365-D751-4FE2-AFA0-E1B2D1A6791B}" type="presParOf" srcId="{31698D08-FF12-4BD8-B68A-8E11EAF6073B}" destId="{0221D90D-E557-4099-8FE6-683A12AC3CCD}" srcOrd="0" destOrd="0" presId="urn:microsoft.com/office/officeart/2005/8/layout/hierarchy1"/>
    <dgm:cxn modelId="{0440AD99-86D5-4D7D-BB6C-FB5A1A73D67C}" type="presParOf" srcId="{0221D90D-E557-4099-8FE6-683A12AC3CCD}" destId="{2918B834-ED8B-4D8D-A01E-44703084E0B9}" srcOrd="0" destOrd="0" presId="urn:microsoft.com/office/officeart/2005/8/layout/hierarchy1"/>
    <dgm:cxn modelId="{86B67681-C872-4514-93EC-1D175D5BD62B}" type="presParOf" srcId="{0221D90D-E557-4099-8FE6-683A12AC3CCD}" destId="{57FBADA6-30D3-4E9F-B089-C754D5CB6F08}" srcOrd="1" destOrd="0" presId="urn:microsoft.com/office/officeart/2005/8/layout/hierarchy1"/>
    <dgm:cxn modelId="{C0AC0650-BB52-4B68-A5A3-5A6AE8CDC8B8}" type="presParOf" srcId="{31698D08-FF12-4BD8-B68A-8E11EAF6073B}" destId="{4078AD47-462D-4F4A-993D-ED01E34492EB}" srcOrd="1" destOrd="0" presId="urn:microsoft.com/office/officeart/2005/8/layout/hierarchy1"/>
    <dgm:cxn modelId="{ACE2B2B9-0FD7-4AEF-9FA8-BA00DAAB6742}" type="presParOf" srcId="{4078AD47-462D-4F4A-993D-ED01E34492EB}" destId="{0A60F5B1-11E6-4F22-8096-C94D8E570AE4}" srcOrd="0" destOrd="0" presId="urn:microsoft.com/office/officeart/2005/8/layout/hierarchy1"/>
    <dgm:cxn modelId="{45E88474-EF8B-4E19-BDC8-902A4523A16C}" type="presParOf" srcId="{4078AD47-462D-4F4A-993D-ED01E34492EB}" destId="{A970234B-498C-44A2-B030-BD3FB2B19B1C}" srcOrd="1" destOrd="0" presId="urn:microsoft.com/office/officeart/2005/8/layout/hierarchy1"/>
    <dgm:cxn modelId="{4B146E8F-A716-4569-A888-1AB3F816B017}" type="presParOf" srcId="{A970234B-498C-44A2-B030-BD3FB2B19B1C}" destId="{D38EA9E4-1233-4857-A874-72EF5712DE63}" srcOrd="0" destOrd="0" presId="urn:microsoft.com/office/officeart/2005/8/layout/hierarchy1"/>
    <dgm:cxn modelId="{712D3B88-CA8D-443F-ACEC-3D7295E3E56E}" type="presParOf" srcId="{D38EA9E4-1233-4857-A874-72EF5712DE63}" destId="{FDE129DE-3B8E-4A63-B08A-E3B351E17718}" srcOrd="0" destOrd="0" presId="urn:microsoft.com/office/officeart/2005/8/layout/hierarchy1"/>
    <dgm:cxn modelId="{04C300BB-FDCE-4B53-8BC0-53E8E4AE5590}" type="presParOf" srcId="{D38EA9E4-1233-4857-A874-72EF5712DE63}" destId="{8BBBEBE2-397A-4092-835C-243C950637F8}" srcOrd="1" destOrd="0" presId="urn:microsoft.com/office/officeart/2005/8/layout/hierarchy1"/>
    <dgm:cxn modelId="{90FDB6A4-5F51-40E8-9747-3BE84E93D271}" type="presParOf" srcId="{A970234B-498C-44A2-B030-BD3FB2B19B1C}" destId="{E9D402EF-E507-471C-BB24-E4D5B4884E3A}" srcOrd="1" destOrd="0" presId="urn:microsoft.com/office/officeart/2005/8/layout/hierarchy1"/>
    <dgm:cxn modelId="{9A796488-D388-475B-A966-0B255665317C}" type="presParOf" srcId="{E9D402EF-E507-471C-BB24-E4D5B4884E3A}" destId="{9E5AFA13-034F-4E5D-AD72-E916BE147E6B}" srcOrd="0" destOrd="0" presId="urn:microsoft.com/office/officeart/2005/8/layout/hierarchy1"/>
    <dgm:cxn modelId="{2DEBD080-12CF-412F-9FE9-B3DC369AD6DD}" type="presParOf" srcId="{E9D402EF-E507-471C-BB24-E4D5B4884E3A}" destId="{166C61A5-1E28-44A3-A8A7-3D981BF57AA2}" srcOrd="1" destOrd="0" presId="urn:microsoft.com/office/officeart/2005/8/layout/hierarchy1"/>
    <dgm:cxn modelId="{7C578E46-AA32-4244-AD9B-E3DD82558A5B}" type="presParOf" srcId="{166C61A5-1E28-44A3-A8A7-3D981BF57AA2}" destId="{BFC39764-73C2-4BDF-8C4C-AF989F04F69E}" srcOrd="0" destOrd="0" presId="urn:microsoft.com/office/officeart/2005/8/layout/hierarchy1"/>
    <dgm:cxn modelId="{7E3B60B0-134D-4752-B980-5B9587BC5933}" type="presParOf" srcId="{BFC39764-73C2-4BDF-8C4C-AF989F04F69E}" destId="{34ABA34F-C617-4378-86D6-AE13687CAC0D}" srcOrd="0" destOrd="0" presId="urn:microsoft.com/office/officeart/2005/8/layout/hierarchy1"/>
    <dgm:cxn modelId="{1D127D44-A730-4097-A4E9-118D68C09DC6}" type="presParOf" srcId="{BFC39764-73C2-4BDF-8C4C-AF989F04F69E}" destId="{8F23ED63-3266-4729-9AF3-1B5A1D24249A}" srcOrd="1" destOrd="0" presId="urn:microsoft.com/office/officeart/2005/8/layout/hierarchy1"/>
    <dgm:cxn modelId="{258B1B52-68C0-4E78-87D6-97FE3BF170D8}" type="presParOf" srcId="{166C61A5-1E28-44A3-A8A7-3D981BF57AA2}" destId="{B7295772-15B2-4740-9EED-48B0F52D57B7}" srcOrd="1" destOrd="0" presId="urn:microsoft.com/office/officeart/2005/8/layout/hierarchy1"/>
    <dgm:cxn modelId="{04107C08-0604-478B-8E76-A22A0A8ABEDB}" type="presParOf" srcId="{4078AD47-462D-4F4A-993D-ED01E34492EB}" destId="{F155A7BD-2B2D-4BF1-86FD-2F6360656F77}" srcOrd="2" destOrd="0" presId="urn:microsoft.com/office/officeart/2005/8/layout/hierarchy1"/>
    <dgm:cxn modelId="{57B6D68F-38E1-4AD1-A039-17B15B7F4D7A}" type="presParOf" srcId="{4078AD47-462D-4F4A-993D-ED01E34492EB}" destId="{FEB35D08-2764-40A5-B450-0CC99145FCC8}" srcOrd="3" destOrd="0" presId="urn:microsoft.com/office/officeart/2005/8/layout/hierarchy1"/>
    <dgm:cxn modelId="{31CCD0F6-753D-4962-8F62-A8C9FB045FAA}" type="presParOf" srcId="{FEB35D08-2764-40A5-B450-0CC99145FCC8}" destId="{68B16E07-C2BB-473E-A8BE-AC3E5CF50FF3}" srcOrd="0" destOrd="0" presId="urn:microsoft.com/office/officeart/2005/8/layout/hierarchy1"/>
    <dgm:cxn modelId="{7859965C-A87F-4CC7-A983-A062A9CAB094}" type="presParOf" srcId="{68B16E07-C2BB-473E-A8BE-AC3E5CF50FF3}" destId="{497C1FB0-464C-47E4-AB06-212A75BAED20}" srcOrd="0" destOrd="0" presId="urn:microsoft.com/office/officeart/2005/8/layout/hierarchy1"/>
    <dgm:cxn modelId="{DBF2E282-2DFB-4C3A-8269-FBC88FCBD34B}" type="presParOf" srcId="{68B16E07-C2BB-473E-A8BE-AC3E5CF50FF3}" destId="{30D44514-A1CC-4846-ADD2-D08809EF2306}" srcOrd="1" destOrd="0" presId="urn:microsoft.com/office/officeart/2005/8/layout/hierarchy1"/>
    <dgm:cxn modelId="{6447B74D-3DCD-4229-AEDF-16D619D88A73}" type="presParOf" srcId="{FEB35D08-2764-40A5-B450-0CC99145FCC8}" destId="{4109FAD2-1433-40B0-A06F-3B6A85B76928}" srcOrd="1" destOrd="0" presId="urn:microsoft.com/office/officeart/2005/8/layout/hierarchy1"/>
    <dgm:cxn modelId="{0FB470F4-7088-4D4C-8587-BEF774609B10}" type="presParOf" srcId="{A13D982B-E24E-4FC7-87A2-DA8637B853A0}" destId="{EF748C71-BC48-46DC-A293-808E3565FAF4}" srcOrd="2" destOrd="0" presId="urn:microsoft.com/office/officeart/2005/8/layout/hierarchy1"/>
    <dgm:cxn modelId="{1C9AC688-40E1-4B1D-9159-19A0FB27C25E}" type="presParOf" srcId="{A13D982B-E24E-4FC7-87A2-DA8637B853A0}" destId="{EFBA29BF-F057-4C2E-98B6-2FFE5D720976}" srcOrd="3" destOrd="0" presId="urn:microsoft.com/office/officeart/2005/8/layout/hierarchy1"/>
    <dgm:cxn modelId="{26E5BED5-D32D-4A1B-B536-978025EE22FE}" type="presParOf" srcId="{EFBA29BF-F057-4C2E-98B6-2FFE5D720976}" destId="{9D513033-29AA-4D4A-AEFF-5A286AEFB75C}" srcOrd="0" destOrd="0" presId="urn:microsoft.com/office/officeart/2005/8/layout/hierarchy1"/>
    <dgm:cxn modelId="{A250F31C-EF19-4DE2-800E-8E1D5C27BD1E}" type="presParOf" srcId="{9D513033-29AA-4D4A-AEFF-5A286AEFB75C}" destId="{26D676F5-2771-4B0D-A8FC-CC0BBD7BAFD3}" srcOrd="0" destOrd="0" presId="urn:microsoft.com/office/officeart/2005/8/layout/hierarchy1"/>
    <dgm:cxn modelId="{FAAC17CA-E49B-41CF-B48A-56F431BC775E}" type="presParOf" srcId="{9D513033-29AA-4D4A-AEFF-5A286AEFB75C}" destId="{4E897826-DB22-4D88-AC69-6B1FC583FC9F}" srcOrd="1" destOrd="0" presId="urn:microsoft.com/office/officeart/2005/8/layout/hierarchy1"/>
    <dgm:cxn modelId="{8A04B4E5-0918-4C7A-9EBD-8357AE21DA31}" type="presParOf" srcId="{EFBA29BF-F057-4C2E-98B6-2FFE5D720976}" destId="{E1064A19-9114-4EC9-BDDE-8BEE3AC57345}" srcOrd="1" destOrd="0" presId="urn:microsoft.com/office/officeart/2005/8/layout/hierarchy1"/>
    <dgm:cxn modelId="{2E0C963D-7B19-4DCC-AA88-DB27AC68B3CF}" type="presParOf" srcId="{E1064A19-9114-4EC9-BDDE-8BEE3AC57345}" destId="{FC5DCDF1-B49D-4DC4-BD6E-941086797099}" srcOrd="0" destOrd="0" presId="urn:microsoft.com/office/officeart/2005/8/layout/hierarchy1"/>
    <dgm:cxn modelId="{D58378B4-CFA2-4C2B-841B-C7F6B433705C}" type="presParOf" srcId="{E1064A19-9114-4EC9-BDDE-8BEE3AC57345}" destId="{C3BD5E7C-1A0C-43E9-A11C-C15D29A2F38E}" srcOrd="1" destOrd="0" presId="urn:microsoft.com/office/officeart/2005/8/layout/hierarchy1"/>
    <dgm:cxn modelId="{C2DAA7C2-ACE5-4650-BD2D-092D7CF98548}" type="presParOf" srcId="{C3BD5E7C-1A0C-43E9-A11C-C15D29A2F38E}" destId="{DD76DB2A-01A9-4B22-83C2-465712045783}" srcOrd="0" destOrd="0" presId="urn:microsoft.com/office/officeart/2005/8/layout/hierarchy1"/>
    <dgm:cxn modelId="{25BB70F6-55B6-4337-9465-C15DBFB1FF62}" type="presParOf" srcId="{DD76DB2A-01A9-4B22-83C2-465712045783}" destId="{416DB17E-073B-4859-95EF-F247157C7C11}" srcOrd="0" destOrd="0" presId="urn:microsoft.com/office/officeart/2005/8/layout/hierarchy1"/>
    <dgm:cxn modelId="{94841EF2-16C6-4AFF-9F56-D58A5EE4C7C8}" type="presParOf" srcId="{DD76DB2A-01A9-4B22-83C2-465712045783}" destId="{61FECAC1-446C-4C95-BE18-EAE6E92E322C}" srcOrd="1" destOrd="0" presId="urn:microsoft.com/office/officeart/2005/8/layout/hierarchy1"/>
    <dgm:cxn modelId="{418931D5-2ED5-4E81-BD7C-FF5D8A45F2F6}" type="presParOf" srcId="{C3BD5E7C-1A0C-43E9-A11C-C15D29A2F38E}" destId="{9FE063AA-492B-4A56-9E90-F590A24B6B20}" srcOrd="1" destOrd="0" presId="urn:microsoft.com/office/officeart/2005/8/layout/hierarchy1"/>
    <dgm:cxn modelId="{F994135C-260E-4FB0-83BA-1474FA9885B1}" type="presParOf" srcId="{9FE063AA-492B-4A56-9E90-F590A24B6B20}" destId="{0F6A7999-65A8-43E3-889A-9CFD35A88B62}" srcOrd="0" destOrd="0" presId="urn:microsoft.com/office/officeart/2005/8/layout/hierarchy1"/>
    <dgm:cxn modelId="{6991E729-561A-4681-9D34-34989382489C}" type="presParOf" srcId="{9FE063AA-492B-4A56-9E90-F590A24B6B20}" destId="{5BAD9C54-9793-460B-9E6E-E33ABB1C93E4}" srcOrd="1" destOrd="0" presId="urn:microsoft.com/office/officeart/2005/8/layout/hierarchy1"/>
    <dgm:cxn modelId="{CF53A745-1194-472E-9185-A853448FB9EC}" type="presParOf" srcId="{5BAD9C54-9793-460B-9E6E-E33ABB1C93E4}" destId="{B80948C4-223D-474A-9E3B-5A52B3CB9508}" srcOrd="0" destOrd="0" presId="urn:microsoft.com/office/officeart/2005/8/layout/hierarchy1"/>
    <dgm:cxn modelId="{9754BB73-D92D-486B-AA3C-EB369764393E}" type="presParOf" srcId="{B80948C4-223D-474A-9E3B-5A52B3CB9508}" destId="{74FB0931-28DD-421D-BE22-88BC96E6C616}" srcOrd="0" destOrd="0" presId="urn:microsoft.com/office/officeart/2005/8/layout/hierarchy1"/>
    <dgm:cxn modelId="{9E3D1727-9664-4118-803B-13D2F241AD33}" type="presParOf" srcId="{B80948C4-223D-474A-9E3B-5A52B3CB9508}" destId="{CF94CF32-6B42-49DD-96C6-9071FB36125D}" srcOrd="1" destOrd="0" presId="urn:microsoft.com/office/officeart/2005/8/layout/hierarchy1"/>
    <dgm:cxn modelId="{C4E5433F-A8F0-4072-A1C3-10F9CB662443}" type="presParOf" srcId="{5BAD9C54-9793-460B-9E6E-E33ABB1C93E4}" destId="{C6AF3B27-5E44-4B00-BFBA-8DB99550E57F}" srcOrd="1" destOrd="0" presId="urn:microsoft.com/office/officeart/2005/8/layout/hierarchy1"/>
    <dgm:cxn modelId="{E9DA6D24-E365-4ECC-9047-03774CD912AF}" type="presParOf" srcId="{E1064A19-9114-4EC9-BDDE-8BEE3AC57345}" destId="{4222CA3C-46F7-40A0-BB75-45D4BA5A7B26}" srcOrd="2" destOrd="0" presId="urn:microsoft.com/office/officeart/2005/8/layout/hierarchy1"/>
    <dgm:cxn modelId="{D7831F8E-DE80-4BF5-9AD8-14F4BDA4DF95}" type="presParOf" srcId="{E1064A19-9114-4EC9-BDDE-8BEE3AC57345}" destId="{00370E2C-3E2B-4E41-A2F8-DA9550BFC817}" srcOrd="3" destOrd="0" presId="urn:microsoft.com/office/officeart/2005/8/layout/hierarchy1"/>
    <dgm:cxn modelId="{2DFE0FB1-FFBD-4605-AE1F-9882791982C7}" type="presParOf" srcId="{00370E2C-3E2B-4E41-A2F8-DA9550BFC817}" destId="{3F5F6340-1B2C-4F39-A444-7D8D1C9CF234}" srcOrd="0" destOrd="0" presId="urn:microsoft.com/office/officeart/2005/8/layout/hierarchy1"/>
    <dgm:cxn modelId="{9902C5D7-80D6-453D-8190-9281D6BB3A46}" type="presParOf" srcId="{3F5F6340-1B2C-4F39-A444-7D8D1C9CF234}" destId="{F82B7986-9615-4F47-BFA6-04826A65965D}" srcOrd="0" destOrd="0" presId="urn:microsoft.com/office/officeart/2005/8/layout/hierarchy1"/>
    <dgm:cxn modelId="{13BDF82D-7637-4D16-B27A-393C4A87800A}" type="presParOf" srcId="{3F5F6340-1B2C-4F39-A444-7D8D1C9CF234}" destId="{516D1EB4-763C-42C0-913D-1855E6611632}" srcOrd="1" destOrd="0" presId="urn:microsoft.com/office/officeart/2005/8/layout/hierarchy1"/>
    <dgm:cxn modelId="{DD06155A-D084-4852-9D68-7137EAACB779}" type="presParOf" srcId="{00370E2C-3E2B-4E41-A2F8-DA9550BFC817}" destId="{DDEB37FA-EF25-4AA3-BB62-962131C2A51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ACAA83-735D-4555-8442-0A5E4E8C86AE}">
      <dsp:nvSpPr>
        <dsp:cNvPr id="0" name=""/>
        <dsp:cNvSpPr/>
      </dsp:nvSpPr>
      <dsp:spPr>
        <a:xfrm>
          <a:off x="3074" y="581816"/>
          <a:ext cx="3084809" cy="3084809"/>
        </a:xfrm>
        <a:prstGeom prst="ellipse">
          <a:avLst/>
        </a:prstGeom>
        <a:solidFill>
          <a:schemeClr val="accent4">
            <a:alpha val="50000"/>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9767" tIns="30480" rIns="169767" bIns="30480" numCol="1" spcCol="1270" anchor="ctr" anchorCtr="1">
          <a:noAutofit/>
        </a:bodyPr>
        <a:lstStyle/>
        <a:p>
          <a:pPr marL="0" lvl="0" indent="0" algn="l" defTabSz="1066800">
            <a:lnSpc>
              <a:spcPct val="90000"/>
            </a:lnSpc>
            <a:spcBef>
              <a:spcPct val="0"/>
            </a:spcBef>
            <a:spcAft>
              <a:spcPct val="35000"/>
            </a:spcAft>
            <a:buNone/>
          </a:pPr>
          <a:r>
            <a:rPr lang="en-US" sz="2400" b="1" kern="1200" dirty="0">
              <a:latin typeface="Times New Roman" panose="02020603050405020304" pitchFamily="18" charset="0"/>
              <a:cs typeface="Times New Roman" panose="02020603050405020304" pitchFamily="18" charset="0"/>
            </a:rPr>
            <a:t>Primary goal</a:t>
          </a:r>
          <a:endParaRPr lang="en-ZW" sz="2400" b="1" kern="120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None/>
          </a:pPr>
          <a:r>
            <a:rPr lang="en-US" sz="1800" kern="1200" dirty="0">
              <a:latin typeface="Times New Roman" panose="02020603050405020304" pitchFamily="18" charset="0"/>
              <a:cs typeface="Times New Roman" panose="02020603050405020304" pitchFamily="18" charset="0"/>
            </a:rPr>
            <a:t>Elimination of symptoms &amp; evidence of bone healing</a:t>
          </a:r>
          <a:endParaRPr lang="en-ZW" sz="1800" kern="1200" dirty="0">
            <a:latin typeface="Times New Roman" panose="02020603050405020304" pitchFamily="18" charset="0"/>
            <a:cs typeface="Times New Roman" panose="02020603050405020304" pitchFamily="18" charset="0"/>
          </a:endParaRPr>
        </a:p>
      </dsp:txBody>
      <dsp:txXfrm>
        <a:off x="454834" y="1033576"/>
        <a:ext cx="2181289" cy="2181289"/>
      </dsp:txXfrm>
    </dsp:sp>
    <dsp:sp modelId="{C99C5BF2-8832-4CF3-B947-8C4312247DC5}">
      <dsp:nvSpPr>
        <dsp:cNvPr id="0" name=""/>
        <dsp:cNvSpPr/>
      </dsp:nvSpPr>
      <dsp:spPr>
        <a:xfrm>
          <a:off x="2470921" y="581816"/>
          <a:ext cx="3084809" cy="3084809"/>
        </a:xfrm>
        <a:prstGeom prst="ellipse">
          <a:avLst/>
        </a:prstGeom>
        <a:solidFill>
          <a:schemeClr val="accent4">
            <a:alpha val="50000"/>
            <a:hueOff val="3266964"/>
            <a:satOff val="-13592"/>
            <a:lumOff val="3203"/>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9767" tIns="30480" rIns="169767" bIns="30480" numCol="1" spcCol="1270" anchor="ctr" anchorCtr="1">
          <a:noAutofit/>
        </a:bodyPr>
        <a:lstStyle/>
        <a:p>
          <a:pPr marL="0" lvl="0" indent="0" algn="l" defTabSz="1066800">
            <a:lnSpc>
              <a:spcPct val="90000"/>
            </a:lnSpc>
            <a:spcBef>
              <a:spcPct val="0"/>
            </a:spcBef>
            <a:spcAft>
              <a:spcPct val="35000"/>
            </a:spcAft>
            <a:buNone/>
          </a:pPr>
          <a:r>
            <a:rPr lang="en-US" sz="2400" b="1" kern="1200" dirty="0">
              <a:latin typeface="Times New Roman" panose="02020603050405020304" pitchFamily="18" charset="0"/>
              <a:cs typeface="Times New Roman" panose="02020603050405020304" pitchFamily="18" charset="0"/>
            </a:rPr>
            <a:t>Secondary goal</a:t>
          </a:r>
          <a:endParaRPr lang="en-ZW" sz="2400" b="1" kern="1200" dirty="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None/>
          </a:pPr>
          <a:r>
            <a:rPr lang="en-US" sz="1500" kern="1200" dirty="0">
              <a:latin typeface="Times New Roman" panose="02020603050405020304" pitchFamily="18" charset="0"/>
              <a:cs typeface="Times New Roman" panose="02020603050405020304" pitchFamily="18" charset="0"/>
            </a:rPr>
            <a:t>Increase root wall thickness &amp; increase root length</a:t>
          </a:r>
          <a:endParaRPr lang="en-ZW" sz="1500" kern="1200" dirty="0">
            <a:latin typeface="Times New Roman" panose="02020603050405020304" pitchFamily="18" charset="0"/>
            <a:cs typeface="Times New Roman" panose="02020603050405020304" pitchFamily="18" charset="0"/>
          </a:endParaRPr>
        </a:p>
      </dsp:txBody>
      <dsp:txXfrm>
        <a:off x="2922681" y="1033576"/>
        <a:ext cx="2181289" cy="2181289"/>
      </dsp:txXfrm>
    </dsp:sp>
    <dsp:sp modelId="{D705D323-8342-4027-AD4E-8EFBC8A0FCA2}">
      <dsp:nvSpPr>
        <dsp:cNvPr id="0" name=""/>
        <dsp:cNvSpPr/>
      </dsp:nvSpPr>
      <dsp:spPr>
        <a:xfrm>
          <a:off x="4938769" y="581816"/>
          <a:ext cx="3084809" cy="3084809"/>
        </a:xfrm>
        <a:prstGeom prst="ellipse">
          <a:avLst/>
        </a:prstGeom>
        <a:solidFill>
          <a:schemeClr val="accent4">
            <a:alpha val="50000"/>
            <a:hueOff val="6533927"/>
            <a:satOff val="-27185"/>
            <a:lumOff val="6405"/>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9767" tIns="30480" rIns="169767" bIns="30480" numCol="1" spcCol="1270" anchor="ctr" anchorCtr="1">
          <a:noAutofit/>
        </a:bodyPr>
        <a:lstStyle/>
        <a:p>
          <a:pPr marL="0" lvl="0" indent="0" algn="l" defTabSz="1066800">
            <a:lnSpc>
              <a:spcPct val="90000"/>
            </a:lnSpc>
            <a:spcBef>
              <a:spcPct val="0"/>
            </a:spcBef>
            <a:spcAft>
              <a:spcPct val="35000"/>
            </a:spcAft>
            <a:buNone/>
          </a:pPr>
          <a:r>
            <a:rPr lang="en-US" sz="2400" b="1" kern="1200" dirty="0">
              <a:latin typeface="Times New Roman" panose="02020603050405020304" pitchFamily="18" charset="0"/>
              <a:cs typeface="Times New Roman" panose="02020603050405020304" pitchFamily="18" charset="0"/>
            </a:rPr>
            <a:t>Tertiary goal</a:t>
          </a:r>
        </a:p>
        <a:p>
          <a:pPr marL="0" lvl="0" indent="0" algn="l" defTabSz="1066800">
            <a:lnSpc>
              <a:spcPct val="90000"/>
            </a:lnSpc>
            <a:spcBef>
              <a:spcPct val="0"/>
            </a:spcBef>
            <a:spcAft>
              <a:spcPct val="35000"/>
            </a:spcAft>
            <a:buNone/>
          </a:pPr>
          <a:endParaRPr lang="en-ZW" sz="2400" kern="120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None/>
          </a:pPr>
          <a:r>
            <a:rPr lang="en-US" sz="1800" kern="1200" dirty="0">
              <a:latin typeface="Times New Roman" panose="02020603050405020304" pitchFamily="18" charset="0"/>
              <a:cs typeface="Times New Roman" panose="02020603050405020304" pitchFamily="18" charset="0"/>
            </a:rPr>
            <a:t>Positive response to vitality testing</a:t>
          </a:r>
          <a:endParaRPr lang="en-ZW" sz="1800" kern="1200" dirty="0">
            <a:latin typeface="Times New Roman" panose="02020603050405020304" pitchFamily="18" charset="0"/>
            <a:cs typeface="Times New Roman" panose="02020603050405020304" pitchFamily="18" charset="0"/>
          </a:endParaRPr>
        </a:p>
      </dsp:txBody>
      <dsp:txXfrm>
        <a:off x="5390529" y="1033576"/>
        <a:ext cx="2181289" cy="2181289"/>
      </dsp:txXfrm>
    </dsp:sp>
    <dsp:sp modelId="{CD7C62BB-8334-4207-BCE4-D2FC4E818B0E}">
      <dsp:nvSpPr>
        <dsp:cNvPr id="0" name=""/>
        <dsp:cNvSpPr/>
      </dsp:nvSpPr>
      <dsp:spPr>
        <a:xfrm>
          <a:off x="7406616" y="581816"/>
          <a:ext cx="3084809" cy="3084809"/>
        </a:xfrm>
        <a:prstGeom prst="ellipse">
          <a:avLst/>
        </a:prstGeom>
        <a:solidFill>
          <a:schemeClr val="accent4">
            <a:alpha val="50000"/>
            <a:hueOff val="9800891"/>
            <a:satOff val="-40777"/>
            <a:lumOff val="9608"/>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9767" tIns="30480" rIns="169767" bIns="30480" numCol="1" spcCol="1270" anchor="ctr" anchorCtr="1">
          <a:noAutofit/>
        </a:bodyPr>
        <a:lstStyle/>
        <a:p>
          <a:pPr marL="0" lvl="0" indent="0" algn="l" defTabSz="1066800">
            <a:lnSpc>
              <a:spcPct val="90000"/>
            </a:lnSpc>
            <a:spcBef>
              <a:spcPct val="0"/>
            </a:spcBef>
            <a:spcAft>
              <a:spcPct val="35000"/>
            </a:spcAft>
            <a:buNone/>
          </a:pPr>
          <a:r>
            <a:rPr lang="en-US" sz="2400" b="1" kern="1200" dirty="0">
              <a:latin typeface="Times New Roman" panose="02020603050405020304" pitchFamily="18" charset="0"/>
              <a:cs typeface="Times New Roman" panose="02020603050405020304" pitchFamily="18" charset="0"/>
            </a:rPr>
            <a:t>Pinnacle of regenerative goals</a:t>
          </a:r>
          <a:endParaRPr lang="en-ZW" sz="2400" b="1" kern="120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None/>
          </a:pPr>
          <a:r>
            <a:rPr lang="en-US" sz="1800" kern="1200" dirty="0">
              <a:latin typeface="Times New Roman" panose="02020603050405020304" pitchFamily="18" charset="0"/>
              <a:cs typeface="Times New Roman" panose="02020603050405020304" pitchFamily="18" charset="0"/>
            </a:rPr>
            <a:t>Histologic confirmation for structural &amp; functional restoration</a:t>
          </a:r>
          <a:endParaRPr lang="en-ZW" sz="1800" kern="1200" dirty="0">
            <a:latin typeface="Times New Roman" panose="02020603050405020304" pitchFamily="18" charset="0"/>
            <a:cs typeface="Times New Roman" panose="02020603050405020304" pitchFamily="18" charset="0"/>
          </a:endParaRPr>
        </a:p>
      </dsp:txBody>
      <dsp:txXfrm>
        <a:off x="7858376" y="1033576"/>
        <a:ext cx="2181289" cy="21812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68E21B-6D7A-4379-BB79-20220CCA47CE}">
      <dsp:nvSpPr>
        <dsp:cNvPr id="0" name=""/>
        <dsp:cNvSpPr/>
      </dsp:nvSpPr>
      <dsp:spPr>
        <a:xfrm>
          <a:off x="3965421" y="1868440"/>
          <a:ext cx="2240185" cy="2107331"/>
        </a:xfrm>
        <a:prstGeom prst="ellipse">
          <a:avLst/>
        </a:prstGeom>
        <a:solidFill>
          <a:schemeClr val="accent3">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Times New Roman" panose="02020603050405020304" pitchFamily="18" charset="0"/>
              <a:cs typeface="Times New Roman" panose="02020603050405020304" pitchFamily="18" charset="0"/>
            </a:rPr>
            <a:t>LIMITATION</a:t>
          </a:r>
          <a:endParaRPr lang="en-ZW" sz="2000" kern="1200" dirty="0">
            <a:latin typeface="Times New Roman" panose="02020603050405020304" pitchFamily="18" charset="0"/>
            <a:cs typeface="Times New Roman" panose="02020603050405020304" pitchFamily="18" charset="0"/>
          </a:endParaRPr>
        </a:p>
      </dsp:txBody>
      <dsp:txXfrm>
        <a:off x="4293488" y="2177051"/>
        <a:ext cx="1584051" cy="1490109"/>
      </dsp:txXfrm>
    </dsp:sp>
    <dsp:sp modelId="{C029DDC2-D6DD-4E85-A5C2-0C7E38AEA09C}">
      <dsp:nvSpPr>
        <dsp:cNvPr id="0" name=""/>
        <dsp:cNvSpPr/>
      </dsp:nvSpPr>
      <dsp:spPr>
        <a:xfrm rot="5373135">
          <a:off x="5074365" y="1856930"/>
          <a:ext cx="5874" cy="28951"/>
        </a:xfrm>
        <a:custGeom>
          <a:avLst/>
          <a:gdLst/>
          <a:ahLst/>
          <a:cxnLst/>
          <a:rect l="0" t="0" r="0" b="0"/>
          <a:pathLst>
            <a:path>
              <a:moveTo>
                <a:pt x="0" y="14475"/>
              </a:moveTo>
              <a:lnTo>
                <a:pt x="5874" y="1447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ZW" sz="500" kern="1200"/>
        </a:p>
      </dsp:txBody>
      <dsp:txXfrm>
        <a:off x="5077155" y="1871259"/>
        <a:ext cx="293" cy="293"/>
      </dsp:txXfrm>
    </dsp:sp>
    <dsp:sp modelId="{06E70E8C-CB46-4653-9D0A-C7625ED35CE5}">
      <dsp:nvSpPr>
        <dsp:cNvPr id="0" name=""/>
        <dsp:cNvSpPr/>
      </dsp:nvSpPr>
      <dsp:spPr>
        <a:xfrm>
          <a:off x="4074014" y="2746"/>
          <a:ext cx="1991996" cy="1871621"/>
        </a:xfrm>
        <a:prstGeom prst="ellipse">
          <a:avLst/>
        </a:prstGeom>
        <a:solidFill>
          <a:schemeClr val="accent4">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latin typeface="Times New Roman" panose="02020603050405020304" pitchFamily="18" charset="0"/>
              <a:cs typeface="Times New Roman" panose="02020603050405020304" pitchFamily="18" charset="0"/>
            </a:rPr>
            <a:t>Barrier formed porous</a:t>
          </a:r>
          <a:endParaRPr lang="en-ZW" sz="1800" b="1" kern="1200" dirty="0">
            <a:solidFill>
              <a:schemeClr val="tx1"/>
            </a:solidFill>
            <a:latin typeface="Times New Roman" panose="02020603050405020304" pitchFamily="18" charset="0"/>
            <a:cs typeface="Times New Roman" panose="02020603050405020304" pitchFamily="18" charset="0"/>
          </a:endParaRPr>
        </a:p>
      </dsp:txBody>
      <dsp:txXfrm>
        <a:off x="4365735" y="276839"/>
        <a:ext cx="1408554" cy="1323435"/>
      </dsp:txXfrm>
    </dsp:sp>
    <dsp:sp modelId="{716E3206-81DA-4929-962A-42506570CC6D}">
      <dsp:nvSpPr>
        <dsp:cNvPr id="0" name=""/>
        <dsp:cNvSpPr/>
      </dsp:nvSpPr>
      <dsp:spPr>
        <a:xfrm rot="21574566">
          <a:off x="6205571" y="2899334"/>
          <a:ext cx="2497" cy="28951"/>
        </a:xfrm>
        <a:custGeom>
          <a:avLst/>
          <a:gdLst/>
          <a:ahLst/>
          <a:cxnLst/>
          <a:rect l="0" t="0" r="0" b="0"/>
          <a:pathLst>
            <a:path>
              <a:moveTo>
                <a:pt x="0" y="14475"/>
              </a:moveTo>
              <a:lnTo>
                <a:pt x="2497" y="1447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ZW" sz="500" kern="1200"/>
        </a:p>
      </dsp:txBody>
      <dsp:txXfrm>
        <a:off x="6206757" y="2913748"/>
        <a:ext cx="124" cy="124"/>
      </dsp:txXfrm>
    </dsp:sp>
    <dsp:sp modelId="{E5469C97-92FF-4AD2-BD0F-72276FCD5397}">
      <dsp:nvSpPr>
        <dsp:cNvPr id="0" name=""/>
        <dsp:cNvSpPr/>
      </dsp:nvSpPr>
      <dsp:spPr>
        <a:xfrm>
          <a:off x="6208043" y="1845599"/>
          <a:ext cx="2033328" cy="2121359"/>
        </a:xfrm>
        <a:prstGeom prst="ellipse">
          <a:avLst/>
        </a:prstGeom>
        <a:solidFill>
          <a:schemeClr val="accent4">
            <a:hueOff val="3266964"/>
            <a:satOff val="-13592"/>
            <a:lumOff val="3203"/>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latin typeface="Times New Roman" panose="02020603050405020304" pitchFamily="18" charset="0"/>
              <a:cs typeface="Times New Roman" panose="02020603050405020304" pitchFamily="18" charset="0"/>
            </a:rPr>
            <a:t>Makes tooth brittle due to hygroscopic &amp; proteolytic properties</a:t>
          </a:r>
          <a:endParaRPr lang="en-ZW" sz="1800" b="1" kern="1200" dirty="0">
            <a:solidFill>
              <a:schemeClr val="tx1"/>
            </a:solidFill>
            <a:latin typeface="Times New Roman" panose="02020603050405020304" pitchFamily="18" charset="0"/>
            <a:cs typeface="Times New Roman" panose="02020603050405020304" pitchFamily="18" charset="0"/>
          </a:endParaRPr>
        </a:p>
      </dsp:txBody>
      <dsp:txXfrm>
        <a:off x="6505817" y="2156265"/>
        <a:ext cx="1437780" cy="1500027"/>
      </dsp:txXfrm>
    </dsp:sp>
    <dsp:sp modelId="{FB0DC6A5-8550-43AF-A5BA-57FAF0436700}">
      <dsp:nvSpPr>
        <dsp:cNvPr id="0" name=""/>
        <dsp:cNvSpPr/>
      </dsp:nvSpPr>
      <dsp:spPr>
        <a:xfrm rot="16301250">
          <a:off x="5041294" y="3947308"/>
          <a:ext cx="27179" cy="28951"/>
        </a:xfrm>
        <a:custGeom>
          <a:avLst/>
          <a:gdLst/>
          <a:ahLst/>
          <a:cxnLst/>
          <a:rect l="0" t="0" r="0" b="0"/>
          <a:pathLst>
            <a:path>
              <a:moveTo>
                <a:pt x="0" y="14475"/>
              </a:moveTo>
              <a:lnTo>
                <a:pt x="27179" y="1447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ZW" sz="500" kern="1200"/>
        </a:p>
      </dsp:txBody>
      <dsp:txXfrm>
        <a:off x="5054204" y="3961105"/>
        <a:ext cx="1358" cy="1358"/>
      </dsp:txXfrm>
    </dsp:sp>
    <dsp:sp modelId="{B84C407C-603E-4046-9E3C-EAE4C7155A21}">
      <dsp:nvSpPr>
        <dsp:cNvPr id="0" name=""/>
        <dsp:cNvSpPr/>
      </dsp:nvSpPr>
      <dsp:spPr>
        <a:xfrm>
          <a:off x="3913114" y="3947835"/>
          <a:ext cx="2224608" cy="2028190"/>
        </a:xfrm>
        <a:prstGeom prst="ellipse">
          <a:avLst/>
        </a:prstGeom>
        <a:solidFill>
          <a:schemeClr val="accent4">
            <a:hueOff val="6533927"/>
            <a:satOff val="-27185"/>
            <a:lumOff val="6405"/>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latin typeface="Times New Roman" panose="02020603050405020304" pitchFamily="18" charset="0"/>
              <a:cs typeface="Times New Roman" panose="02020603050405020304" pitchFamily="18" charset="0"/>
            </a:rPr>
            <a:t>Long term therapy &amp; multiple visits</a:t>
          </a:r>
          <a:endParaRPr lang="en-ZW" sz="1800" b="1" kern="1200" dirty="0">
            <a:solidFill>
              <a:schemeClr val="tx1"/>
            </a:solidFill>
            <a:latin typeface="Times New Roman" panose="02020603050405020304" pitchFamily="18" charset="0"/>
            <a:cs typeface="Times New Roman" panose="02020603050405020304" pitchFamily="18" charset="0"/>
          </a:endParaRPr>
        </a:p>
      </dsp:txBody>
      <dsp:txXfrm>
        <a:off x="4238900" y="4244857"/>
        <a:ext cx="1573036" cy="1434146"/>
      </dsp:txXfrm>
    </dsp:sp>
    <dsp:sp modelId="{CF82D660-7445-4EE7-9B56-2934CD04E993}">
      <dsp:nvSpPr>
        <dsp:cNvPr id="0" name=""/>
        <dsp:cNvSpPr/>
      </dsp:nvSpPr>
      <dsp:spPr>
        <a:xfrm rot="10862046">
          <a:off x="3963245" y="2887394"/>
          <a:ext cx="2382" cy="28951"/>
        </a:xfrm>
        <a:custGeom>
          <a:avLst/>
          <a:gdLst/>
          <a:ahLst/>
          <a:cxnLst/>
          <a:rect l="0" t="0" r="0" b="0"/>
          <a:pathLst>
            <a:path>
              <a:moveTo>
                <a:pt x="0" y="14475"/>
              </a:moveTo>
              <a:lnTo>
                <a:pt x="2382" y="1447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ZW" sz="500" kern="1200"/>
        </a:p>
      </dsp:txBody>
      <dsp:txXfrm rot="10800000">
        <a:off x="3964376" y="2901811"/>
        <a:ext cx="119" cy="119"/>
      </dsp:txXfrm>
    </dsp:sp>
    <dsp:sp modelId="{B40584CB-B270-4A4B-B154-0E33E9D7EED6}">
      <dsp:nvSpPr>
        <dsp:cNvPr id="0" name=""/>
        <dsp:cNvSpPr/>
      </dsp:nvSpPr>
      <dsp:spPr>
        <a:xfrm>
          <a:off x="1869942" y="1866432"/>
          <a:ext cx="2093483" cy="2033051"/>
        </a:xfrm>
        <a:prstGeom prst="ellipse">
          <a:avLst/>
        </a:prstGeom>
        <a:solidFill>
          <a:schemeClr val="accent4">
            <a:hueOff val="9800891"/>
            <a:satOff val="-40777"/>
            <a:lumOff val="9608"/>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Times New Roman" panose="02020603050405020304" pitchFamily="18" charset="0"/>
              <a:cs typeface="Times New Roman" panose="02020603050405020304" pitchFamily="18" charset="0"/>
            </a:rPr>
            <a:t>Strengthening of blunder buss canal not achieved</a:t>
          </a:r>
          <a:endParaRPr lang="en-ZW" sz="1600" b="1" kern="1200" dirty="0">
            <a:solidFill>
              <a:schemeClr val="bg1"/>
            </a:solidFill>
            <a:latin typeface="Times New Roman" panose="02020603050405020304" pitchFamily="18" charset="0"/>
            <a:cs typeface="Times New Roman" panose="02020603050405020304" pitchFamily="18" charset="0"/>
          </a:endParaRPr>
        </a:p>
      </dsp:txBody>
      <dsp:txXfrm>
        <a:off x="2176525" y="2164165"/>
        <a:ext cx="1480317" cy="14375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994B2D-3B9A-4747-8EDA-5A19A92B0FE5}">
      <dsp:nvSpPr>
        <dsp:cNvPr id="0" name=""/>
        <dsp:cNvSpPr/>
      </dsp:nvSpPr>
      <dsp:spPr>
        <a:xfrm>
          <a:off x="3347" y="1505943"/>
          <a:ext cx="2927592" cy="1171037"/>
        </a:xfrm>
        <a:prstGeom prst="homePlat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74676" rIns="37338" bIns="7467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MTA</a:t>
          </a:r>
          <a:endParaRPr lang="en-ZW" sz="2800" kern="1200" dirty="0">
            <a:latin typeface="Times New Roman" panose="02020603050405020304" pitchFamily="18" charset="0"/>
            <a:cs typeface="Times New Roman" panose="02020603050405020304" pitchFamily="18" charset="0"/>
          </a:endParaRPr>
        </a:p>
      </dsp:txBody>
      <dsp:txXfrm>
        <a:off x="3347" y="1505943"/>
        <a:ext cx="2634833" cy="1171037"/>
      </dsp:txXfrm>
    </dsp:sp>
    <dsp:sp modelId="{57A9F156-104C-44DE-AAB4-0C11C27AE355}">
      <dsp:nvSpPr>
        <dsp:cNvPr id="0" name=""/>
        <dsp:cNvSpPr/>
      </dsp:nvSpPr>
      <dsp:spPr>
        <a:xfrm>
          <a:off x="2345422" y="1505943"/>
          <a:ext cx="2927592" cy="1171037"/>
        </a:xfrm>
        <a:prstGeom prst="chevron">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61341" rIns="30671" bIns="61341"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tx1"/>
              </a:solidFill>
              <a:latin typeface="Times New Roman" panose="02020603050405020304" pitchFamily="18" charset="0"/>
              <a:cs typeface="Times New Roman" panose="02020603050405020304" pitchFamily="18" charset="0"/>
            </a:rPr>
            <a:t>More reliable barrier formation</a:t>
          </a:r>
          <a:endParaRPr lang="en-ZW" sz="2300" kern="1200" dirty="0">
            <a:solidFill>
              <a:schemeClr val="tx1"/>
            </a:solidFill>
            <a:latin typeface="Times New Roman" panose="02020603050405020304" pitchFamily="18" charset="0"/>
            <a:cs typeface="Times New Roman" panose="02020603050405020304" pitchFamily="18" charset="0"/>
          </a:endParaRPr>
        </a:p>
      </dsp:txBody>
      <dsp:txXfrm>
        <a:off x="2930941" y="1505943"/>
        <a:ext cx="1756555" cy="1171037"/>
      </dsp:txXfrm>
    </dsp:sp>
    <dsp:sp modelId="{78420645-A724-4C8C-9C92-58510F04D554}">
      <dsp:nvSpPr>
        <dsp:cNvPr id="0" name=""/>
        <dsp:cNvSpPr/>
      </dsp:nvSpPr>
      <dsp:spPr>
        <a:xfrm>
          <a:off x="4687496" y="1505943"/>
          <a:ext cx="2927592" cy="1171037"/>
        </a:xfrm>
        <a:prstGeom prst="chevron">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61341" rIns="30671" bIns="61341"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Times New Roman" panose="02020603050405020304" pitchFamily="18" charset="0"/>
              <a:cs typeface="Times New Roman" panose="02020603050405020304" pitchFamily="18" charset="0"/>
            </a:rPr>
            <a:t>Lesser appointments</a:t>
          </a:r>
          <a:endParaRPr lang="en-ZW" sz="2300" kern="1200" dirty="0">
            <a:latin typeface="Times New Roman" panose="02020603050405020304" pitchFamily="18" charset="0"/>
            <a:cs typeface="Times New Roman" panose="02020603050405020304" pitchFamily="18" charset="0"/>
          </a:endParaRPr>
        </a:p>
      </dsp:txBody>
      <dsp:txXfrm>
        <a:off x="5273015" y="1505943"/>
        <a:ext cx="1756555" cy="11710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22CA3C-46F7-40A0-BB75-45D4BA5A7B26}">
      <dsp:nvSpPr>
        <dsp:cNvPr id="0" name=""/>
        <dsp:cNvSpPr/>
      </dsp:nvSpPr>
      <dsp:spPr>
        <a:xfrm>
          <a:off x="7389213" y="2761121"/>
          <a:ext cx="1179522" cy="495169"/>
        </a:xfrm>
        <a:custGeom>
          <a:avLst/>
          <a:gdLst/>
          <a:ahLst/>
          <a:cxnLst/>
          <a:rect l="0" t="0" r="0" b="0"/>
          <a:pathLst>
            <a:path>
              <a:moveTo>
                <a:pt x="0" y="0"/>
              </a:moveTo>
              <a:lnTo>
                <a:pt x="0" y="331292"/>
              </a:lnTo>
              <a:lnTo>
                <a:pt x="1179522" y="331292"/>
              </a:lnTo>
              <a:lnTo>
                <a:pt x="1179522" y="495169"/>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F6A7999-65A8-43E3-889A-9CFD35A88B62}">
      <dsp:nvSpPr>
        <dsp:cNvPr id="0" name=""/>
        <dsp:cNvSpPr/>
      </dsp:nvSpPr>
      <dsp:spPr>
        <a:xfrm>
          <a:off x="6046563" y="4398903"/>
          <a:ext cx="1069738" cy="543553"/>
        </a:xfrm>
        <a:custGeom>
          <a:avLst/>
          <a:gdLst/>
          <a:ahLst/>
          <a:cxnLst/>
          <a:rect l="0" t="0" r="0" b="0"/>
          <a:pathLst>
            <a:path>
              <a:moveTo>
                <a:pt x="0" y="0"/>
              </a:moveTo>
              <a:lnTo>
                <a:pt x="0" y="379677"/>
              </a:lnTo>
              <a:lnTo>
                <a:pt x="1069738" y="379677"/>
              </a:lnTo>
              <a:lnTo>
                <a:pt x="1069738" y="543553"/>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C5DCDF1-B49D-4DC4-BD6E-941086797099}">
      <dsp:nvSpPr>
        <dsp:cNvPr id="0" name=""/>
        <dsp:cNvSpPr/>
      </dsp:nvSpPr>
      <dsp:spPr>
        <a:xfrm>
          <a:off x="6046563" y="2761121"/>
          <a:ext cx="1342649" cy="514478"/>
        </a:xfrm>
        <a:custGeom>
          <a:avLst/>
          <a:gdLst/>
          <a:ahLst/>
          <a:cxnLst/>
          <a:rect l="0" t="0" r="0" b="0"/>
          <a:pathLst>
            <a:path>
              <a:moveTo>
                <a:pt x="1342649" y="0"/>
              </a:moveTo>
              <a:lnTo>
                <a:pt x="1342649" y="350602"/>
              </a:lnTo>
              <a:lnTo>
                <a:pt x="0" y="350602"/>
              </a:lnTo>
              <a:lnTo>
                <a:pt x="0" y="514478"/>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F748C71-BC48-46DC-A293-808E3565FAF4}">
      <dsp:nvSpPr>
        <dsp:cNvPr id="0" name=""/>
        <dsp:cNvSpPr/>
      </dsp:nvSpPr>
      <dsp:spPr>
        <a:xfrm>
          <a:off x="5156963" y="1123340"/>
          <a:ext cx="2232249" cy="514478"/>
        </a:xfrm>
        <a:custGeom>
          <a:avLst/>
          <a:gdLst/>
          <a:ahLst/>
          <a:cxnLst/>
          <a:rect l="0" t="0" r="0" b="0"/>
          <a:pathLst>
            <a:path>
              <a:moveTo>
                <a:pt x="0" y="0"/>
              </a:moveTo>
              <a:lnTo>
                <a:pt x="0" y="350602"/>
              </a:lnTo>
              <a:lnTo>
                <a:pt x="2232249" y="350602"/>
              </a:lnTo>
              <a:lnTo>
                <a:pt x="2232249" y="514478"/>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155A7BD-2B2D-4BF1-86FD-2F6360656F77}">
      <dsp:nvSpPr>
        <dsp:cNvPr id="0" name=""/>
        <dsp:cNvSpPr/>
      </dsp:nvSpPr>
      <dsp:spPr>
        <a:xfrm>
          <a:off x="2803432" y="2761121"/>
          <a:ext cx="1081043" cy="514478"/>
        </a:xfrm>
        <a:custGeom>
          <a:avLst/>
          <a:gdLst/>
          <a:ahLst/>
          <a:cxnLst/>
          <a:rect l="0" t="0" r="0" b="0"/>
          <a:pathLst>
            <a:path>
              <a:moveTo>
                <a:pt x="0" y="0"/>
              </a:moveTo>
              <a:lnTo>
                <a:pt x="0" y="350602"/>
              </a:lnTo>
              <a:lnTo>
                <a:pt x="1081043" y="350602"/>
              </a:lnTo>
              <a:lnTo>
                <a:pt x="1081043" y="514478"/>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E5AFA13-034F-4E5D-AD72-E916BE147E6B}">
      <dsp:nvSpPr>
        <dsp:cNvPr id="0" name=""/>
        <dsp:cNvSpPr/>
      </dsp:nvSpPr>
      <dsp:spPr>
        <a:xfrm>
          <a:off x="1708661" y="4426345"/>
          <a:ext cx="1174903" cy="454988"/>
        </a:xfrm>
        <a:custGeom>
          <a:avLst/>
          <a:gdLst/>
          <a:ahLst/>
          <a:cxnLst/>
          <a:rect l="0" t="0" r="0" b="0"/>
          <a:pathLst>
            <a:path>
              <a:moveTo>
                <a:pt x="0" y="0"/>
              </a:moveTo>
              <a:lnTo>
                <a:pt x="0" y="291112"/>
              </a:lnTo>
              <a:lnTo>
                <a:pt x="1174903" y="291112"/>
              </a:lnTo>
              <a:lnTo>
                <a:pt x="1174903" y="454988"/>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A60F5B1-11E6-4F22-8096-C94D8E570AE4}">
      <dsp:nvSpPr>
        <dsp:cNvPr id="0" name=""/>
        <dsp:cNvSpPr/>
      </dsp:nvSpPr>
      <dsp:spPr>
        <a:xfrm>
          <a:off x="1708661" y="2761121"/>
          <a:ext cx="1094771" cy="541920"/>
        </a:xfrm>
        <a:custGeom>
          <a:avLst/>
          <a:gdLst/>
          <a:ahLst/>
          <a:cxnLst/>
          <a:rect l="0" t="0" r="0" b="0"/>
          <a:pathLst>
            <a:path>
              <a:moveTo>
                <a:pt x="1094771" y="0"/>
              </a:moveTo>
              <a:lnTo>
                <a:pt x="1094771" y="378044"/>
              </a:lnTo>
              <a:lnTo>
                <a:pt x="0" y="378044"/>
              </a:lnTo>
              <a:lnTo>
                <a:pt x="0" y="541920"/>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F605A9F-12DF-46F9-B0D2-F06C13F32DBB}">
      <dsp:nvSpPr>
        <dsp:cNvPr id="0" name=""/>
        <dsp:cNvSpPr/>
      </dsp:nvSpPr>
      <dsp:spPr>
        <a:xfrm>
          <a:off x="2803432" y="1123340"/>
          <a:ext cx="2353531" cy="514478"/>
        </a:xfrm>
        <a:custGeom>
          <a:avLst/>
          <a:gdLst/>
          <a:ahLst/>
          <a:cxnLst/>
          <a:rect l="0" t="0" r="0" b="0"/>
          <a:pathLst>
            <a:path>
              <a:moveTo>
                <a:pt x="2353531" y="0"/>
              </a:moveTo>
              <a:lnTo>
                <a:pt x="2353531" y="350602"/>
              </a:lnTo>
              <a:lnTo>
                <a:pt x="0" y="350602"/>
              </a:lnTo>
              <a:lnTo>
                <a:pt x="0" y="514478"/>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654D9D3-3C91-4FE9-9959-18B9373D76BD}">
      <dsp:nvSpPr>
        <dsp:cNvPr id="0" name=""/>
        <dsp:cNvSpPr/>
      </dsp:nvSpPr>
      <dsp:spPr>
        <a:xfrm>
          <a:off x="4272473" y="37"/>
          <a:ext cx="1768980" cy="112330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496340C-AF8E-4765-BB50-AB1957A13B0A}">
      <dsp:nvSpPr>
        <dsp:cNvPr id="0" name=""/>
        <dsp:cNvSpPr/>
      </dsp:nvSpPr>
      <dsp:spPr>
        <a:xfrm>
          <a:off x="4469026" y="186763"/>
          <a:ext cx="1768980" cy="112330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Times New Roman" panose="02020603050405020304" pitchFamily="18" charset="0"/>
              <a:cs typeface="Times New Roman" panose="02020603050405020304" pitchFamily="18" charset="0"/>
            </a:rPr>
            <a:t>NECROSED TEETH</a:t>
          </a:r>
          <a:endParaRPr lang="en-ZW" sz="1800" b="1" kern="1200" dirty="0">
            <a:latin typeface="Times New Roman" panose="02020603050405020304" pitchFamily="18" charset="0"/>
            <a:cs typeface="Times New Roman" panose="02020603050405020304" pitchFamily="18" charset="0"/>
          </a:endParaRPr>
        </a:p>
      </dsp:txBody>
      <dsp:txXfrm>
        <a:off x="4501926" y="219663"/>
        <a:ext cx="1703180" cy="1057502"/>
      </dsp:txXfrm>
    </dsp:sp>
    <dsp:sp modelId="{2918B834-ED8B-4D8D-A01E-44703084E0B9}">
      <dsp:nvSpPr>
        <dsp:cNvPr id="0" name=""/>
        <dsp:cNvSpPr/>
      </dsp:nvSpPr>
      <dsp:spPr>
        <a:xfrm>
          <a:off x="1918941" y="1637818"/>
          <a:ext cx="1768980" cy="112330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57FBADA6-30D3-4E9F-B089-C754D5CB6F08}">
      <dsp:nvSpPr>
        <dsp:cNvPr id="0" name=""/>
        <dsp:cNvSpPr/>
      </dsp:nvSpPr>
      <dsp:spPr>
        <a:xfrm>
          <a:off x="2115495" y="1824544"/>
          <a:ext cx="1768980" cy="112330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Times New Roman" panose="02020603050405020304" pitchFamily="18" charset="0"/>
              <a:cs typeface="Times New Roman" panose="02020603050405020304" pitchFamily="18" charset="0"/>
            </a:rPr>
            <a:t>TRADITIONAL ENDODONTICS</a:t>
          </a:r>
          <a:endParaRPr lang="en-ZW" sz="1600" b="1" kern="1200" dirty="0">
            <a:latin typeface="Times New Roman" panose="02020603050405020304" pitchFamily="18" charset="0"/>
            <a:cs typeface="Times New Roman" panose="02020603050405020304" pitchFamily="18" charset="0"/>
          </a:endParaRPr>
        </a:p>
      </dsp:txBody>
      <dsp:txXfrm>
        <a:off x="2148395" y="1857444"/>
        <a:ext cx="1703180" cy="1057502"/>
      </dsp:txXfrm>
    </dsp:sp>
    <dsp:sp modelId="{FDE129DE-3B8E-4A63-B08A-E3B351E17718}">
      <dsp:nvSpPr>
        <dsp:cNvPr id="0" name=""/>
        <dsp:cNvSpPr/>
      </dsp:nvSpPr>
      <dsp:spPr>
        <a:xfrm>
          <a:off x="824170" y="3303042"/>
          <a:ext cx="1768980" cy="112330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8BBBEBE2-397A-4092-835C-243C950637F8}">
      <dsp:nvSpPr>
        <dsp:cNvPr id="0" name=""/>
        <dsp:cNvSpPr/>
      </dsp:nvSpPr>
      <dsp:spPr>
        <a:xfrm>
          <a:off x="1020724" y="3489768"/>
          <a:ext cx="1768980" cy="112330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Times New Roman" panose="02020603050405020304" pitchFamily="18" charset="0"/>
              <a:cs typeface="Times New Roman" panose="02020603050405020304" pitchFamily="18" charset="0"/>
            </a:rPr>
            <a:t>IMMATURE APEX</a:t>
          </a:r>
        </a:p>
        <a:p>
          <a:pPr marL="0" lvl="0" indent="0" algn="ctr" defTabSz="6223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Apexification</a:t>
          </a:r>
          <a:endParaRPr lang="en-ZW" sz="1600" kern="1200" dirty="0">
            <a:latin typeface="Times New Roman" panose="02020603050405020304" pitchFamily="18" charset="0"/>
            <a:cs typeface="Times New Roman" panose="02020603050405020304" pitchFamily="18" charset="0"/>
          </a:endParaRPr>
        </a:p>
      </dsp:txBody>
      <dsp:txXfrm>
        <a:off x="1053624" y="3522668"/>
        <a:ext cx="1703180" cy="1057502"/>
      </dsp:txXfrm>
    </dsp:sp>
    <dsp:sp modelId="{34ABA34F-C617-4378-86D6-AE13687CAC0D}">
      <dsp:nvSpPr>
        <dsp:cNvPr id="0" name=""/>
        <dsp:cNvSpPr/>
      </dsp:nvSpPr>
      <dsp:spPr>
        <a:xfrm>
          <a:off x="1983445" y="4881333"/>
          <a:ext cx="1800238" cy="128658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8F23ED63-3266-4729-9AF3-1B5A1D24249A}">
      <dsp:nvSpPr>
        <dsp:cNvPr id="0" name=""/>
        <dsp:cNvSpPr/>
      </dsp:nvSpPr>
      <dsp:spPr>
        <a:xfrm>
          <a:off x="2179999" y="5068059"/>
          <a:ext cx="1800238" cy="128658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kern="1200" dirty="0">
              <a:latin typeface="Times New Roman" panose="02020603050405020304" pitchFamily="18" charset="0"/>
              <a:cs typeface="Times New Roman" panose="02020603050405020304" pitchFamily="18" charset="0"/>
            </a:rPr>
            <a:t>No dentine wall thickening</a:t>
          </a:r>
        </a:p>
        <a:p>
          <a:pPr marL="0" lvl="0" indent="0" algn="ctr" defTabSz="711200">
            <a:lnSpc>
              <a:spcPct val="90000"/>
            </a:lnSpc>
            <a:spcBef>
              <a:spcPct val="0"/>
            </a:spcBef>
            <a:spcAft>
              <a:spcPct val="35000"/>
            </a:spcAft>
            <a:buFont typeface="+mj-lt"/>
            <a:buNone/>
          </a:pPr>
          <a:endParaRPr lang="en-US" sz="1600" kern="1200" dirty="0">
            <a:latin typeface="Times New Roman" panose="02020603050405020304" pitchFamily="18" charset="0"/>
            <a:cs typeface="Times New Roman" panose="02020603050405020304" pitchFamily="18" charset="0"/>
          </a:endParaRPr>
        </a:p>
        <a:p>
          <a:pPr marL="0" lvl="0" indent="0" algn="ctr" defTabSz="711200">
            <a:lnSpc>
              <a:spcPct val="90000"/>
            </a:lnSpc>
            <a:spcBef>
              <a:spcPct val="0"/>
            </a:spcBef>
            <a:spcAft>
              <a:spcPct val="35000"/>
            </a:spcAft>
            <a:buFont typeface="+mj-lt"/>
            <a:buNone/>
          </a:pPr>
          <a:r>
            <a:rPr lang="en-US" sz="1600" kern="1200" dirty="0">
              <a:latin typeface="Times New Roman" panose="02020603050405020304" pitchFamily="18" charset="0"/>
              <a:cs typeface="Times New Roman" panose="02020603050405020304" pitchFamily="18" charset="0"/>
            </a:rPr>
            <a:t>Tooth structure loss</a:t>
          </a:r>
          <a:endParaRPr lang="en-ZW" sz="1600" kern="1200" dirty="0">
            <a:latin typeface="Times New Roman" panose="02020603050405020304" pitchFamily="18" charset="0"/>
            <a:cs typeface="Times New Roman" panose="02020603050405020304" pitchFamily="18" charset="0"/>
          </a:endParaRPr>
        </a:p>
      </dsp:txBody>
      <dsp:txXfrm>
        <a:off x="2217682" y="5105742"/>
        <a:ext cx="1724872" cy="1211220"/>
      </dsp:txXfrm>
    </dsp:sp>
    <dsp:sp modelId="{497C1FB0-464C-47E4-AB06-212A75BAED20}">
      <dsp:nvSpPr>
        <dsp:cNvPr id="0" name=""/>
        <dsp:cNvSpPr/>
      </dsp:nvSpPr>
      <dsp:spPr>
        <a:xfrm>
          <a:off x="2999985" y="3275600"/>
          <a:ext cx="1768980" cy="112330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30D44514-A1CC-4846-ADD2-D08809EF2306}">
      <dsp:nvSpPr>
        <dsp:cNvPr id="0" name=""/>
        <dsp:cNvSpPr/>
      </dsp:nvSpPr>
      <dsp:spPr>
        <a:xfrm>
          <a:off x="3196539" y="3462326"/>
          <a:ext cx="1768980" cy="112330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Times New Roman" panose="02020603050405020304" pitchFamily="18" charset="0"/>
              <a:cs typeface="Times New Roman" panose="02020603050405020304" pitchFamily="18" charset="0"/>
            </a:rPr>
            <a:t>MATURE APEX</a:t>
          </a:r>
        </a:p>
        <a:p>
          <a:pPr marL="0" lvl="0" indent="0" algn="ctr" defTabSz="6223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RCT</a:t>
          </a:r>
          <a:endParaRPr lang="en-ZW" sz="1600" kern="1200" dirty="0">
            <a:latin typeface="Times New Roman" panose="02020603050405020304" pitchFamily="18" charset="0"/>
            <a:cs typeface="Times New Roman" panose="02020603050405020304" pitchFamily="18" charset="0"/>
          </a:endParaRPr>
        </a:p>
      </dsp:txBody>
      <dsp:txXfrm>
        <a:off x="3229439" y="3495226"/>
        <a:ext cx="1703180" cy="1057502"/>
      </dsp:txXfrm>
    </dsp:sp>
    <dsp:sp modelId="{26D676F5-2771-4B0D-A8FC-CC0BBD7BAFD3}">
      <dsp:nvSpPr>
        <dsp:cNvPr id="0" name=""/>
        <dsp:cNvSpPr/>
      </dsp:nvSpPr>
      <dsp:spPr>
        <a:xfrm>
          <a:off x="6383441" y="1637818"/>
          <a:ext cx="2011543" cy="112330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4E897826-DB22-4D88-AC69-6B1FC583FC9F}">
      <dsp:nvSpPr>
        <dsp:cNvPr id="0" name=""/>
        <dsp:cNvSpPr/>
      </dsp:nvSpPr>
      <dsp:spPr>
        <a:xfrm>
          <a:off x="6579995" y="1824544"/>
          <a:ext cx="2011543" cy="112330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Times New Roman" panose="02020603050405020304" pitchFamily="18" charset="0"/>
              <a:cs typeface="Times New Roman" panose="02020603050405020304" pitchFamily="18" charset="0"/>
            </a:rPr>
            <a:t>REGENERATIVE ENDODONTICS</a:t>
          </a:r>
          <a:endParaRPr lang="en-ZW" sz="1600" b="1" kern="1200" dirty="0">
            <a:latin typeface="Times New Roman" panose="02020603050405020304" pitchFamily="18" charset="0"/>
            <a:cs typeface="Times New Roman" panose="02020603050405020304" pitchFamily="18" charset="0"/>
          </a:endParaRPr>
        </a:p>
      </dsp:txBody>
      <dsp:txXfrm>
        <a:off x="6612895" y="1857444"/>
        <a:ext cx="1945743" cy="1057502"/>
      </dsp:txXfrm>
    </dsp:sp>
    <dsp:sp modelId="{416DB17E-073B-4859-95EF-F247157C7C11}">
      <dsp:nvSpPr>
        <dsp:cNvPr id="0" name=""/>
        <dsp:cNvSpPr/>
      </dsp:nvSpPr>
      <dsp:spPr>
        <a:xfrm>
          <a:off x="5162073" y="3275600"/>
          <a:ext cx="1768980" cy="112330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61FECAC1-446C-4C95-BE18-EAE6E92E322C}">
      <dsp:nvSpPr>
        <dsp:cNvPr id="0" name=""/>
        <dsp:cNvSpPr/>
      </dsp:nvSpPr>
      <dsp:spPr>
        <a:xfrm>
          <a:off x="5358626" y="3462326"/>
          <a:ext cx="1768980" cy="112330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Times New Roman" panose="02020603050405020304" pitchFamily="18" charset="0"/>
              <a:cs typeface="Times New Roman" panose="02020603050405020304" pitchFamily="18" charset="0"/>
            </a:rPr>
            <a:t>IMMATURE </a:t>
          </a:r>
          <a:r>
            <a:rPr lang="en-US" sz="1400" b="1" kern="1200" dirty="0">
              <a:latin typeface="Times New Roman" panose="02020603050405020304" pitchFamily="18" charset="0"/>
              <a:cs typeface="Times New Roman" panose="02020603050405020304" pitchFamily="18" charset="0"/>
            </a:rPr>
            <a:t>APEX</a:t>
          </a:r>
          <a:endParaRPr lang="en-US" sz="1600" b="1" kern="1200" dirty="0">
            <a:latin typeface="Times New Roman" panose="02020603050405020304" pitchFamily="18" charset="0"/>
            <a:cs typeface="Times New Roman" panose="02020603050405020304" pitchFamily="18" charset="0"/>
          </a:endParaRPr>
        </a:p>
        <a:p>
          <a:pPr marL="0" lvl="0" indent="0" algn="ctr" defTabSz="711200">
            <a:lnSpc>
              <a:spcPct val="90000"/>
            </a:lnSpc>
            <a:spcBef>
              <a:spcPct val="0"/>
            </a:spcBef>
            <a:spcAft>
              <a:spcPct val="35000"/>
            </a:spcAft>
            <a:buNone/>
          </a:pPr>
          <a:r>
            <a:rPr lang="en-US" sz="1600" kern="1200" dirty="0" err="1">
              <a:latin typeface="Times New Roman" panose="02020603050405020304" pitchFamily="18" charset="0"/>
              <a:cs typeface="Times New Roman" panose="02020603050405020304" pitchFamily="18" charset="0"/>
            </a:rPr>
            <a:t>Revascularisation</a:t>
          </a:r>
          <a:endParaRPr lang="en-ZW" sz="1600" kern="1200" dirty="0">
            <a:latin typeface="Times New Roman" panose="02020603050405020304" pitchFamily="18" charset="0"/>
            <a:cs typeface="Times New Roman" panose="02020603050405020304" pitchFamily="18" charset="0"/>
          </a:endParaRPr>
        </a:p>
      </dsp:txBody>
      <dsp:txXfrm>
        <a:off x="5391526" y="3495226"/>
        <a:ext cx="1703180" cy="1057502"/>
      </dsp:txXfrm>
    </dsp:sp>
    <dsp:sp modelId="{74FB0931-28DD-421D-BE22-88BC96E6C616}">
      <dsp:nvSpPr>
        <dsp:cNvPr id="0" name=""/>
        <dsp:cNvSpPr/>
      </dsp:nvSpPr>
      <dsp:spPr>
        <a:xfrm>
          <a:off x="6099040" y="4942456"/>
          <a:ext cx="2034522" cy="125754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CF94CF32-6B42-49DD-96C6-9071FB36125D}">
      <dsp:nvSpPr>
        <dsp:cNvPr id="0" name=""/>
        <dsp:cNvSpPr/>
      </dsp:nvSpPr>
      <dsp:spPr>
        <a:xfrm>
          <a:off x="6295594" y="5129182"/>
          <a:ext cx="2034522" cy="1257548"/>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err="1">
              <a:latin typeface="Times New Roman" panose="02020603050405020304" pitchFamily="18" charset="0"/>
              <a:cs typeface="Times New Roman" panose="02020603050405020304" pitchFamily="18" charset="0"/>
            </a:rPr>
            <a:t>Revitalisation</a:t>
          </a:r>
          <a:r>
            <a:rPr lang="en-US" sz="1600" kern="1200" dirty="0">
              <a:latin typeface="Times New Roman" panose="02020603050405020304" pitchFamily="18" charset="0"/>
              <a:cs typeface="Times New Roman" panose="02020603050405020304" pitchFamily="18" charset="0"/>
            </a:rPr>
            <a:t> of pulp</a:t>
          </a:r>
        </a:p>
        <a:p>
          <a:pPr marL="0" lvl="0" indent="0" algn="ctr"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space with functional</a:t>
          </a:r>
        </a:p>
        <a:p>
          <a:pPr marL="0" lvl="0" indent="0" algn="ctr"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tissue capable of dentine deposition</a:t>
          </a:r>
          <a:endParaRPr lang="en-ZW" sz="1600" kern="1200" dirty="0">
            <a:latin typeface="Times New Roman" panose="02020603050405020304" pitchFamily="18" charset="0"/>
            <a:cs typeface="Times New Roman" panose="02020603050405020304" pitchFamily="18" charset="0"/>
          </a:endParaRPr>
        </a:p>
      </dsp:txBody>
      <dsp:txXfrm>
        <a:off x="6332426" y="5166014"/>
        <a:ext cx="1960858" cy="1183884"/>
      </dsp:txXfrm>
    </dsp:sp>
    <dsp:sp modelId="{F82B7986-9615-4F47-BFA6-04826A65965D}">
      <dsp:nvSpPr>
        <dsp:cNvPr id="0" name=""/>
        <dsp:cNvSpPr/>
      </dsp:nvSpPr>
      <dsp:spPr>
        <a:xfrm>
          <a:off x="7422640" y="3256290"/>
          <a:ext cx="2292192" cy="135791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516D1EB4-763C-42C0-913D-1855E6611632}">
      <dsp:nvSpPr>
        <dsp:cNvPr id="0" name=""/>
        <dsp:cNvSpPr/>
      </dsp:nvSpPr>
      <dsp:spPr>
        <a:xfrm>
          <a:off x="7619193" y="3443016"/>
          <a:ext cx="2292192" cy="1357915"/>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Times New Roman" panose="02020603050405020304" pitchFamily="18" charset="0"/>
              <a:cs typeface="Times New Roman" panose="02020603050405020304" pitchFamily="18" charset="0"/>
            </a:rPr>
            <a:t>MATURE APEX</a:t>
          </a:r>
        </a:p>
        <a:p>
          <a:pPr marL="0" lvl="0" indent="0" algn="ctr"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Stem cell therapy</a:t>
          </a:r>
        </a:p>
        <a:p>
          <a:pPr marL="0" lvl="0" indent="0" algn="ctr"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Pulp implantation</a:t>
          </a:r>
        </a:p>
        <a:p>
          <a:pPr marL="0" lvl="0" indent="0" algn="ctr"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Scaffold implant</a:t>
          </a:r>
        </a:p>
        <a:p>
          <a:pPr marL="0" lvl="0" indent="0" algn="ctr"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Gene therapy</a:t>
          </a:r>
          <a:endParaRPr lang="en-ZW" sz="1400" kern="1200" dirty="0">
            <a:latin typeface="Times New Roman" panose="02020603050405020304" pitchFamily="18" charset="0"/>
            <a:cs typeface="Times New Roman" panose="02020603050405020304" pitchFamily="18" charset="0"/>
          </a:endParaRPr>
        </a:p>
      </dsp:txBody>
      <dsp:txXfrm>
        <a:off x="7658965" y="3482788"/>
        <a:ext cx="2212648" cy="1278371"/>
      </dsp:txXfrm>
    </dsp:sp>
  </dsp:spTree>
</dsp:drawing>
</file>

<file path=ppt/diagrams/layout1.xml><?xml version="1.0" encoding="utf-8"?>
<dgm:layoutDef xmlns:dgm="http://schemas.openxmlformats.org/drawingml/2006/diagram" xmlns:a="http://schemas.openxmlformats.org/drawingml/2006/main" uniqueId="urn:microsoft.com/office/officeart/2005/8/layout/venn3#2">
  <dgm:title val=""/>
  <dgm:desc val=""/>
  <dgm:catLst>
    <dgm:cat type="relationship" pri="118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1">
  <dgm:title val=""/>
  <dgm:desc val=""/>
  <dgm:catLst>
    <dgm:cat type="relationship" pri="108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902A5B-ABD3-4DBF-A584-5468789BC0ED}" type="datetimeFigureOut">
              <a:rPr lang="en-IN" smtClean="0"/>
              <a:t>17-04-2023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43EE5C-1465-465E-A3EA-C3F90C329102}" type="slidenum">
              <a:rPr lang="en-IN" smtClean="0"/>
              <a:t>‹#›</a:t>
            </a:fld>
            <a:endParaRPr lang="en-IN"/>
          </a:p>
        </p:txBody>
      </p:sp>
    </p:spTree>
    <p:extLst>
      <p:ext uri="{BB962C8B-B14F-4D97-AF65-F5344CB8AC3E}">
        <p14:creationId xmlns:p14="http://schemas.microsoft.com/office/powerpoint/2010/main" val="1912762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two can be credited for sparking interest in regenerative endodontics</a:t>
            </a:r>
            <a:endParaRPr lang="en-ZW" dirty="0"/>
          </a:p>
          <a:p>
            <a:endParaRPr lang="en-ZW" dirty="0"/>
          </a:p>
        </p:txBody>
      </p:sp>
      <p:sp>
        <p:nvSpPr>
          <p:cNvPr id="4" name="Slide Number Placeholder 3"/>
          <p:cNvSpPr>
            <a:spLocks noGrp="1"/>
          </p:cNvSpPr>
          <p:nvPr>
            <p:ph type="sldNum" sz="quarter" idx="10"/>
          </p:nvPr>
        </p:nvSpPr>
        <p:spPr/>
        <p:txBody>
          <a:bodyPr/>
          <a:lstStyle/>
          <a:p>
            <a:fld id="{A74171B6-79BC-40F1-97E0-04712D278735}" type="slidenum">
              <a:rPr lang="en-ZW" smtClean="0"/>
              <a:pPr/>
              <a:t>7</a:t>
            </a:fld>
            <a:endParaRPr lang="en-ZW"/>
          </a:p>
        </p:txBody>
      </p:sp>
    </p:spTree>
    <p:extLst>
      <p:ext uri="{BB962C8B-B14F-4D97-AF65-F5344CB8AC3E}">
        <p14:creationId xmlns:p14="http://schemas.microsoft.com/office/powerpoint/2010/main" val="2524506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a:t>
            </a:r>
            <a:endParaRPr lang="en-ZW" dirty="0"/>
          </a:p>
        </p:txBody>
      </p:sp>
      <p:sp>
        <p:nvSpPr>
          <p:cNvPr id="4" name="Slide Number Placeholder 3"/>
          <p:cNvSpPr>
            <a:spLocks noGrp="1"/>
          </p:cNvSpPr>
          <p:nvPr>
            <p:ph type="sldNum" sz="quarter" idx="10"/>
          </p:nvPr>
        </p:nvSpPr>
        <p:spPr/>
        <p:txBody>
          <a:bodyPr/>
          <a:lstStyle/>
          <a:p>
            <a:fld id="{A74171B6-79BC-40F1-97E0-04712D278735}" type="slidenum">
              <a:rPr lang="en-ZW" smtClean="0"/>
              <a:pPr/>
              <a:t>9</a:t>
            </a:fld>
            <a:endParaRPr lang="en-ZW"/>
          </a:p>
        </p:txBody>
      </p:sp>
    </p:spTree>
    <p:extLst>
      <p:ext uri="{BB962C8B-B14F-4D97-AF65-F5344CB8AC3E}">
        <p14:creationId xmlns:p14="http://schemas.microsoft.com/office/powerpoint/2010/main" val="1521028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EDB5C-2411-F9E3-4710-6C08C23E3E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2B238D4-5A9F-B5DC-0923-C3C3ACE378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617FD6A-F04E-0817-3EAC-221AB28893EA}"/>
              </a:ext>
            </a:extLst>
          </p:cNvPr>
          <p:cNvSpPr>
            <a:spLocks noGrp="1"/>
          </p:cNvSpPr>
          <p:nvPr>
            <p:ph type="dt" sz="half" idx="10"/>
          </p:nvPr>
        </p:nvSpPr>
        <p:spPr/>
        <p:txBody>
          <a:bodyPr/>
          <a:lstStyle/>
          <a:p>
            <a:fld id="{90EC08B1-5B80-4D3B-B7B0-B081B6CEDAAD}" type="datetimeFigureOut">
              <a:rPr lang="en-IN" smtClean="0"/>
              <a:t>17-04-2023</a:t>
            </a:fld>
            <a:endParaRPr lang="en-IN"/>
          </a:p>
        </p:txBody>
      </p:sp>
      <p:sp>
        <p:nvSpPr>
          <p:cNvPr id="5" name="Footer Placeholder 4">
            <a:extLst>
              <a:ext uri="{FF2B5EF4-FFF2-40B4-BE49-F238E27FC236}">
                <a16:creationId xmlns:a16="http://schemas.microsoft.com/office/drawing/2014/main" id="{ABBE87D4-613E-6097-E6DC-D040283A58F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0EB2F75-020E-16D1-93C0-790E3F878065}"/>
              </a:ext>
            </a:extLst>
          </p:cNvPr>
          <p:cNvSpPr>
            <a:spLocks noGrp="1"/>
          </p:cNvSpPr>
          <p:nvPr>
            <p:ph type="sldNum" sz="quarter" idx="12"/>
          </p:nvPr>
        </p:nvSpPr>
        <p:spPr/>
        <p:txBody>
          <a:bodyPr/>
          <a:lstStyle/>
          <a:p>
            <a:fld id="{40D552F6-EE23-4527-A421-BF791F42481A}" type="slidenum">
              <a:rPr lang="en-IN" smtClean="0"/>
              <a:t>‹#›</a:t>
            </a:fld>
            <a:endParaRPr lang="en-IN"/>
          </a:p>
        </p:txBody>
      </p:sp>
    </p:spTree>
    <p:extLst>
      <p:ext uri="{BB962C8B-B14F-4D97-AF65-F5344CB8AC3E}">
        <p14:creationId xmlns:p14="http://schemas.microsoft.com/office/powerpoint/2010/main" val="709569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9D38A-CE45-0AA0-7FB2-74D5265420C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8EBEC40-BFE5-A462-DE99-3CDD68FF3C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E2D070B-4BA2-862A-8216-AB8B27E2664C}"/>
              </a:ext>
            </a:extLst>
          </p:cNvPr>
          <p:cNvSpPr>
            <a:spLocks noGrp="1"/>
          </p:cNvSpPr>
          <p:nvPr>
            <p:ph type="dt" sz="half" idx="10"/>
          </p:nvPr>
        </p:nvSpPr>
        <p:spPr/>
        <p:txBody>
          <a:bodyPr/>
          <a:lstStyle/>
          <a:p>
            <a:fld id="{90EC08B1-5B80-4D3B-B7B0-B081B6CEDAAD}" type="datetimeFigureOut">
              <a:rPr lang="en-IN" smtClean="0"/>
              <a:t>17-04-2023</a:t>
            </a:fld>
            <a:endParaRPr lang="en-IN"/>
          </a:p>
        </p:txBody>
      </p:sp>
      <p:sp>
        <p:nvSpPr>
          <p:cNvPr id="5" name="Footer Placeholder 4">
            <a:extLst>
              <a:ext uri="{FF2B5EF4-FFF2-40B4-BE49-F238E27FC236}">
                <a16:creationId xmlns:a16="http://schemas.microsoft.com/office/drawing/2014/main" id="{3A20F173-F1E9-1B78-63FC-6E49A6CDB47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7E4E774-9D7E-9ABF-E880-E450F273DA03}"/>
              </a:ext>
            </a:extLst>
          </p:cNvPr>
          <p:cNvSpPr>
            <a:spLocks noGrp="1"/>
          </p:cNvSpPr>
          <p:nvPr>
            <p:ph type="sldNum" sz="quarter" idx="12"/>
          </p:nvPr>
        </p:nvSpPr>
        <p:spPr/>
        <p:txBody>
          <a:bodyPr/>
          <a:lstStyle/>
          <a:p>
            <a:fld id="{40D552F6-EE23-4527-A421-BF791F42481A}" type="slidenum">
              <a:rPr lang="en-IN" smtClean="0"/>
              <a:t>‹#›</a:t>
            </a:fld>
            <a:endParaRPr lang="en-IN"/>
          </a:p>
        </p:txBody>
      </p:sp>
    </p:spTree>
    <p:extLst>
      <p:ext uri="{BB962C8B-B14F-4D97-AF65-F5344CB8AC3E}">
        <p14:creationId xmlns:p14="http://schemas.microsoft.com/office/powerpoint/2010/main" val="3590767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6DD49-E60E-68C6-825C-E9D663A247E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36CA620-3BC9-A5CF-43B7-38170D891C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81C8C15-F186-4334-0D97-5632072A43B7}"/>
              </a:ext>
            </a:extLst>
          </p:cNvPr>
          <p:cNvSpPr>
            <a:spLocks noGrp="1"/>
          </p:cNvSpPr>
          <p:nvPr>
            <p:ph type="dt" sz="half" idx="10"/>
          </p:nvPr>
        </p:nvSpPr>
        <p:spPr/>
        <p:txBody>
          <a:bodyPr/>
          <a:lstStyle/>
          <a:p>
            <a:fld id="{90EC08B1-5B80-4D3B-B7B0-B081B6CEDAAD}" type="datetimeFigureOut">
              <a:rPr lang="en-IN" smtClean="0"/>
              <a:t>17-04-2023</a:t>
            </a:fld>
            <a:endParaRPr lang="en-IN"/>
          </a:p>
        </p:txBody>
      </p:sp>
      <p:sp>
        <p:nvSpPr>
          <p:cNvPr id="5" name="Footer Placeholder 4">
            <a:extLst>
              <a:ext uri="{FF2B5EF4-FFF2-40B4-BE49-F238E27FC236}">
                <a16:creationId xmlns:a16="http://schemas.microsoft.com/office/drawing/2014/main" id="{DD625CCC-506A-E15C-D2B1-BCDBE75DD70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3E03373-ED64-FA9F-3C26-D932EB6B267C}"/>
              </a:ext>
            </a:extLst>
          </p:cNvPr>
          <p:cNvSpPr>
            <a:spLocks noGrp="1"/>
          </p:cNvSpPr>
          <p:nvPr>
            <p:ph type="sldNum" sz="quarter" idx="12"/>
          </p:nvPr>
        </p:nvSpPr>
        <p:spPr/>
        <p:txBody>
          <a:bodyPr/>
          <a:lstStyle/>
          <a:p>
            <a:fld id="{40D552F6-EE23-4527-A421-BF791F42481A}" type="slidenum">
              <a:rPr lang="en-IN" smtClean="0"/>
              <a:t>‹#›</a:t>
            </a:fld>
            <a:endParaRPr lang="en-IN"/>
          </a:p>
        </p:txBody>
      </p:sp>
    </p:spTree>
    <p:extLst>
      <p:ext uri="{BB962C8B-B14F-4D97-AF65-F5344CB8AC3E}">
        <p14:creationId xmlns:p14="http://schemas.microsoft.com/office/powerpoint/2010/main" val="2269625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5B07-7B48-FAA0-0533-E657717B6AF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42B702C-A5AC-3EAB-61C7-CDA40C5EEA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D951B3A-1001-AD0E-F58C-40C0DBE6454E}"/>
              </a:ext>
            </a:extLst>
          </p:cNvPr>
          <p:cNvSpPr>
            <a:spLocks noGrp="1"/>
          </p:cNvSpPr>
          <p:nvPr>
            <p:ph type="dt" sz="half" idx="10"/>
          </p:nvPr>
        </p:nvSpPr>
        <p:spPr/>
        <p:txBody>
          <a:bodyPr/>
          <a:lstStyle/>
          <a:p>
            <a:fld id="{90EC08B1-5B80-4D3B-B7B0-B081B6CEDAAD}" type="datetimeFigureOut">
              <a:rPr lang="en-IN" smtClean="0"/>
              <a:t>17-04-2023</a:t>
            </a:fld>
            <a:endParaRPr lang="en-IN"/>
          </a:p>
        </p:txBody>
      </p:sp>
      <p:sp>
        <p:nvSpPr>
          <p:cNvPr id="5" name="Footer Placeholder 4">
            <a:extLst>
              <a:ext uri="{FF2B5EF4-FFF2-40B4-BE49-F238E27FC236}">
                <a16:creationId xmlns:a16="http://schemas.microsoft.com/office/drawing/2014/main" id="{C814C3DA-1C3D-95EC-266A-0DB36C5E002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DD1D607-4709-A24A-D013-CD08AC86D297}"/>
              </a:ext>
            </a:extLst>
          </p:cNvPr>
          <p:cNvSpPr>
            <a:spLocks noGrp="1"/>
          </p:cNvSpPr>
          <p:nvPr>
            <p:ph type="sldNum" sz="quarter" idx="12"/>
          </p:nvPr>
        </p:nvSpPr>
        <p:spPr/>
        <p:txBody>
          <a:bodyPr/>
          <a:lstStyle/>
          <a:p>
            <a:fld id="{40D552F6-EE23-4527-A421-BF791F42481A}" type="slidenum">
              <a:rPr lang="en-IN" smtClean="0"/>
              <a:t>‹#›</a:t>
            </a:fld>
            <a:endParaRPr lang="en-IN"/>
          </a:p>
        </p:txBody>
      </p:sp>
    </p:spTree>
    <p:extLst>
      <p:ext uri="{BB962C8B-B14F-4D97-AF65-F5344CB8AC3E}">
        <p14:creationId xmlns:p14="http://schemas.microsoft.com/office/powerpoint/2010/main" val="2867163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DDDC8-4A73-7220-B5BB-72DEA0148E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64B69F8-8BA3-28CB-A234-6F7C5B182B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B88A1F-41A9-CF82-DD40-266C109E71BE}"/>
              </a:ext>
            </a:extLst>
          </p:cNvPr>
          <p:cNvSpPr>
            <a:spLocks noGrp="1"/>
          </p:cNvSpPr>
          <p:nvPr>
            <p:ph type="dt" sz="half" idx="10"/>
          </p:nvPr>
        </p:nvSpPr>
        <p:spPr/>
        <p:txBody>
          <a:bodyPr/>
          <a:lstStyle/>
          <a:p>
            <a:fld id="{90EC08B1-5B80-4D3B-B7B0-B081B6CEDAAD}" type="datetimeFigureOut">
              <a:rPr lang="en-IN" smtClean="0"/>
              <a:t>17-04-2023</a:t>
            </a:fld>
            <a:endParaRPr lang="en-IN"/>
          </a:p>
        </p:txBody>
      </p:sp>
      <p:sp>
        <p:nvSpPr>
          <p:cNvPr id="5" name="Footer Placeholder 4">
            <a:extLst>
              <a:ext uri="{FF2B5EF4-FFF2-40B4-BE49-F238E27FC236}">
                <a16:creationId xmlns:a16="http://schemas.microsoft.com/office/drawing/2014/main" id="{D13F05DF-B49B-57FF-F42B-45C3B909FBA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824E746-5E90-530C-0261-5D5454D5B0F3}"/>
              </a:ext>
            </a:extLst>
          </p:cNvPr>
          <p:cNvSpPr>
            <a:spLocks noGrp="1"/>
          </p:cNvSpPr>
          <p:nvPr>
            <p:ph type="sldNum" sz="quarter" idx="12"/>
          </p:nvPr>
        </p:nvSpPr>
        <p:spPr/>
        <p:txBody>
          <a:bodyPr/>
          <a:lstStyle/>
          <a:p>
            <a:fld id="{40D552F6-EE23-4527-A421-BF791F42481A}" type="slidenum">
              <a:rPr lang="en-IN" smtClean="0"/>
              <a:t>‹#›</a:t>
            </a:fld>
            <a:endParaRPr lang="en-IN"/>
          </a:p>
        </p:txBody>
      </p:sp>
    </p:spTree>
    <p:extLst>
      <p:ext uri="{BB962C8B-B14F-4D97-AF65-F5344CB8AC3E}">
        <p14:creationId xmlns:p14="http://schemas.microsoft.com/office/powerpoint/2010/main" val="3980853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554F-D1F0-A17A-77B7-3ECC4CC5298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4F4322D-DD2C-F7BB-4095-B898A8B81D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8A1DAC9-8F9F-4C34-8260-B4233CABCE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C1F6921-6F48-69BD-22F6-F821A2D4DF2B}"/>
              </a:ext>
            </a:extLst>
          </p:cNvPr>
          <p:cNvSpPr>
            <a:spLocks noGrp="1"/>
          </p:cNvSpPr>
          <p:nvPr>
            <p:ph type="dt" sz="half" idx="10"/>
          </p:nvPr>
        </p:nvSpPr>
        <p:spPr/>
        <p:txBody>
          <a:bodyPr/>
          <a:lstStyle/>
          <a:p>
            <a:fld id="{90EC08B1-5B80-4D3B-B7B0-B081B6CEDAAD}" type="datetimeFigureOut">
              <a:rPr lang="en-IN" smtClean="0"/>
              <a:t>17-04-2023</a:t>
            </a:fld>
            <a:endParaRPr lang="en-IN"/>
          </a:p>
        </p:txBody>
      </p:sp>
      <p:sp>
        <p:nvSpPr>
          <p:cNvPr id="6" name="Footer Placeholder 5">
            <a:extLst>
              <a:ext uri="{FF2B5EF4-FFF2-40B4-BE49-F238E27FC236}">
                <a16:creationId xmlns:a16="http://schemas.microsoft.com/office/drawing/2014/main" id="{A7EAEF0F-0605-E36D-AE71-D7E91EE8D6D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B23A68A-AEFB-8E3B-8627-3232A933042A}"/>
              </a:ext>
            </a:extLst>
          </p:cNvPr>
          <p:cNvSpPr>
            <a:spLocks noGrp="1"/>
          </p:cNvSpPr>
          <p:nvPr>
            <p:ph type="sldNum" sz="quarter" idx="12"/>
          </p:nvPr>
        </p:nvSpPr>
        <p:spPr/>
        <p:txBody>
          <a:bodyPr/>
          <a:lstStyle/>
          <a:p>
            <a:fld id="{40D552F6-EE23-4527-A421-BF791F42481A}" type="slidenum">
              <a:rPr lang="en-IN" smtClean="0"/>
              <a:t>‹#›</a:t>
            </a:fld>
            <a:endParaRPr lang="en-IN"/>
          </a:p>
        </p:txBody>
      </p:sp>
    </p:spTree>
    <p:extLst>
      <p:ext uri="{BB962C8B-B14F-4D97-AF65-F5344CB8AC3E}">
        <p14:creationId xmlns:p14="http://schemas.microsoft.com/office/powerpoint/2010/main" val="270516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CB38B-8B48-7C36-6DE7-349D1C95EE2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A9CC291-ACC2-7EAC-B987-FDB8DC6C34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1D41DD-F45A-B1DD-0B1F-596D020272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F25EAEA-7F6A-F04A-B04E-77D5B8BBFB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CE427E-801F-C93F-E744-FEBE6D72B7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6A63B36-CF1D-4A6E-A77C-CA4575DF618F}"/>
              </a:ext>
            </a:extLst>
          </p:cNvPr>
          <p:cNvSpPr>
            <a:spLocks noGrp="1"/>
          </p:cNvSpPr>
          <p:nvPr>
            <p:ph type="dt" sz="half" idx="10"/>
          </p:nvPr>
        </p:nvSpPr>
        <p:spPr/>
        <p:txBody>
          <a:bodyPr/>
          <a:lstStyle/>
          <a:p>
            <a:fld id="{90EC08B1-5B80-4D3B-B7B0-B081B6CEDAAD}" type="datetimeFigureOut">
              <a:rPr lang="en-IN" smtClean="0"/>
              <a:t>17-04-2023</a:t>
            </a:fld>
            <a:endParaRPr lang="en-IN"/>
          </a:p>
        </p:txBody>
      </p:sp>
      <p:sp>
        <p:nvSpPr>
          <p:cNvPr id="8" name="Footer Placeholder 7">
            <a:extLst>
              <a:ext uri="{FF2B5EF4-FFF2-40B4-BE49-F238E27FC236}">
                <a16:creationId xmlns:a16="http://schemas.microsoft.com/office/drawing/2014/main" id="{2B88AF49-999B-3B68-D371-895DEDBB697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062E976-53FC-E8DA-29DB-65D4A8116A2D}"/>
              </a:ext>
            </a:extLst>
          </p:cNvPr>
          <p:cNvSpPr>
            <a:spLocks noGrp="1"/>
          </p:cNvSpPr>
          <p:nvPr>
            <p:ph type="sldNum" sz="quarter" idx="12"/>
          </p:nvPr>
        </p:nvSpPr>
        <p:spPr/>
        <p:txBody>
          <a:bodyPr/>
          <a:lstStyle/>
          <a:p>
            <a:fld id="{40D552F6-EE23-4527-A421-BF791F42481A}" type="slidenum">
              <a:rPr lang="en-IN" smtClean="0"/>
              <a:t>‹#›</a:t>
            </a:fld>
            <a:endParaRPr lang="en-IN"/>
          </a:p>
        </p:txBody>
      </p:sp>
    </p:spTree>
    <p:extLst>
      <p:ext uri="{BB962C8B-B14F-4D97-AF65-F5344CB8AC3E}">
        <p14:creationId xmlns:p14="http://schemas.microsoft.com/office/powerpoint/2010/main" val="1921649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8A42-54D1-34AB-589F-BE087B0A75F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0E5EED6-8E7A-C2A5-39F1-648AEC7AF4E9}"/>
              </a:ext>
            </a:extLst>
          </p:cNvPr>
          <p:cNvSpPr>
            <a:spLocks noGrp="1"/>
          </p:cNvSpPr>
          <p:nvPr>
            <p:ph type="dt" sz="half" idx="10"/>
          </p:nvPr>
        </p:nvSpPr>
        <p:spPr/>
        <p:txBody>
          <a:bodyPr/>
          <a:lstStyle/>
          <a:p>
            <a:fld id="{90EC08B1-5B80-4D3B-B7B0-B081B6CEDAAD}" type="datetimeFigureOut">
              <a:rPr lang="en-IN" smtClean="0"/>
              <a:t>17-04-2023</a:t>
            </a:fld>
            <a:endParaRPr lang="en-IN"/>
          </a:p>
        </p:txBody>
      </p:sp>
      <p:sp>
        <p:nvSpPr>
          <p:cNvPr id="4" name="Footer Placeholder 3">
            <a:extLst>
              <a:ext uri="{FF2B5EF4-FFF2-40B4-BE49-F238E27FC236}">
                <a16:creationId xmlns:a16="http://schemas.microsoft.com/office/drawing/2014/main" id="{DF9459D3-E10C-8122-8F88-B1AAE90A771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4B5B4C7-3683-6907-DD2F-5EA00021F805}"/>
              </a:ext>
            </a:extLst>
          </p:cNvPr>
          <p:cNvSpPr>
            <a:spLocks noGrp="1"/>
          </p:cNvSpPr>
          <p:nvPr>
            <p:ph type="sldNum" sz="quarter" idx="12"/>
          </p:nvPr>
        </p:nvSpPr>
        <p:spPr/>
        <p:txBody>
          <a:bodyPr/>
          <a:lstStyle/>
          <a:p>
            <a:fld id="{40D552F6-EE23-4527-A421-BF791F42481A}" type="slidenum">
              <a:rPr lang="en-IN" smtClean="0"/>
              <a:t>‹#›</a:t>
            </a:fld>
            <a:endParaRPr lang="en-IN"/>
          </a:p>
        </p:txBody>
      </p:sp>
    </p:spTree>
    <p:extLst>
      <p:ext uri="{BB962C8B-B14F-4D97-AF65-F5344CB8AC3E}">
        <p14:creationId xmlns:p14="http://schemas.microsoft.com/office/powerpoint/2010/main" val="1442573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2C8493-BAC9-8F7E-D29F-1B42D5174927}"/>
              </a:ext>
            </a:extLst>
          </p:cNvPr>
          <p:cNvSpPr>
            <a:spLocks noGrp="1"/>
          </p:cNvSpPr>
          <p:nvPr>
            <p:ph type="dt" sz="half" idx="10"/>
          </p:nvPr>
        </p:nvSpPr>
        <p:spPr/>
        <p:txBody>
          <a:bodyPr/>
          <a:lstStyle/>
          <a:p>
            <a:fld id="{90EC08B1-5B80-4D3B-B7B0-B081B6CEDAAD}" type="datetimeFigureOut">
              <a:rPr lang="en-IN" smtClean="0"/>
              <a:t>17-04-2023</a:t>
            </a:fld>
            <a:endParaRPr lang="en-IN"/>
          </a:p>
        </p:txBody>
      </p:sp>
      <p:sp>
        <p:nvSpPr>
          <p:cNvPr id="3" name="Footer Placeholder 2">
            <a:extLst>
              <a:ext uri="{FF2B5EF4-FFF2-40B4-BE49-F238E27FC236}">
                <a16:creationId xmlns:a16="http://schemas.microsoft.com/office/drawing/2014/main" id="{E2087610-F6AB-7ACB-15FC-82AB3DC6418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851C889-C514-13B2-A123-C832F127A261}"/>
              </a:ext>
            </a:extLst>
          </p:cNvPr>
          <p:cNvSpPr>
            <a:spLocks noGrp="1"/>
          </p:cNvSpPr>
          <p:nvPr>
            <p:ph type="sldNum" sz="quarter" idx="12"/>
          </p:nvPr>
        </p:nvSpPr>
        <p:spPr/>
        <p:txBody>
          <a:bodyPr/>
          <a:lstStyle/>
          <a:p>
            <a:fld id="{40D552F6-EE23-4527-A421-BF791F42481A}" type="slidenum">
              <a:rPr lang="en-IN" smtClean="0"/>
              <a:t>‹#›</a:t>
            </a:fld>
            <a:endParaRPr lang="en-IN"/>
          </a:p>
        </p:txBody>
      </p:sp>
    </p:spTree>
    <p:extLst>
      <p:ext uri="{BB962C8B-B14F-4D97-AF65-F5344CB8AC3E}">
        <p14:creationId xmlns:p14="http://schemas.microsoft.com/office/powerpoint/2010/main" val="1017494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7E5B8-8D8F-ED54-389F-ADB964CDE3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1675DB1-8CA6-D564-EFB9-441FE157F5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4947BFC-A03C-D061-3753-683611C9AD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B9192-39C9-B7EA-CD6F-CF14ED9645AB}"/>
              </a:ext>
            </a:extLst>
          </p:cNvPr>
          <p:cNvSpPr>
            <a:spLocks noGrp="1"/>
          </p:cNvSpPr>
          <p:nvPr>
            <p:ph type="dt" sz="half" idx="10"/>
          </p:nvPr>
        </p:nvSpPr>
        <p:spPr/>
        <p:txBody>
          <a:bodyPr/>
          <a:lstStyle/>
          <a:p>
            <a:fld id="{90EC08B1-5B80-4D3B-B7B0-B081B6CEDAAD}" type="datetimeFigureOut">
              <a:rPr lang="en-IN" smtClean="0"/>
              <a:t>17-04-2023</a:t>
            </a:fld>
            <a:endParaRPr lang="en-IN"/>
          </a:p>
        </p:txBody>
      </p:sp>
      <p:sp>
        <p:nvSpPr>
          <p:cNvPr id="6" name="Footer Placeholder 5">
            <a:extLst>
              <a:ext uri="{FF2B5EF4-FFF2-40B4-BE49-F238E27FC236}">
                <a16:creationId xmlns:a16="http://schemas.microsoft.com/office/drawing/2014/main" id="{79C6B5BC-649B-CF6E-A765-FC06FF56E39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D7B1EC8-A8D7-716E-D21D-E1C56D02D08A}"/>
              </a:ext>
            </a:extLst>
          </p:cNvPr>
          <p:cNvSpPr>
            <a:spLocks noGrp="1"/>
          </p:cNvSpPr>
          <p:nvPr>
            <p:ph type="sldNum" sz="quarter" idx="12"/>
          </p:nvPr>
        </p:nvSpPr>
        <p:spPr/>
        <p:txBody>
          <a:bodyPr/>
          <a:lstStyle/>
          <a:p>
            <a:fld id="{40D552F6-EE23-4527-A421-BF791F42481A}" type="slidenum">
              <a:rPr lang="en-IN" smtClean="0"/>
              <a:t>‹#›</a:t>
            </a:fld>
            <a:endParaRPr lang="en-IN"/>
          </a:p>
        </p:txBody>
      </p:sp>
    </p:spTree>
    <p:extLst>
      <p:ext uri="{BB962C8B-B14F-4D97-AF65-F5344CB8AC3E}">
        <p14:creationId xmlns:p14="http://schemas.microsoft.com/office/powerpoint/2010/main" val="4026541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6B1DD-7E12-8F5B-DA8C-26F6A876F1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6BE6E1E-A6F1-6916-1EAB-B9379C4AFD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5EA2ABD-4293-4D53-6421-6FF65AA0C0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A515CA-1C85-866E-3564-170D96510085}"/>
              </a:ext>
            </a:extLst>
          </p:cNvPr>
          <p:cNvSpPr>
            <a:spLocks noGrp="1"/>
          </p:cNvSpPr>
          <p:nvPr>
            <p:ph type="dt" sz="half" idx="10"/>
          </p:nvPr>
        </p:nvSpPr>
        <p:spPr/>
        <p:txBody>
          <a:bodyPr/>
          <a:lstStyle/>
          <a:p>
            <a:fld id="{90EC08B1-5B80-4D3B-B7B0-B081B6CEDAAD}" type="datetimeFigureOut">
              <a:rPr lang="en-IN" smtClean="0"/>
              <a:t>17-04-2023</a:t>
            </a:fld>
            <a:endParaRPr lang="en-IN"/>
          </a:p>
        </p:txBody>
      </p:sp>
      <p:sp>
        <p:nvSpPr>
          <p:cNvPr id="6" name="Footer Placeholder 5">
            <a:extLst>
              <a:ext uri="{FF2B5EF4-FFF2-40B4-BE49-F238E27FC236}">
                <a16:creationId xmlns:a16="http://schemas.microsoft.com/office/drawing/2014/main" id="{317E0030-36B8-6FCA-DAC8-0BEDFA78DAD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E906D66-16CD-F003-FB5B-2DA6C3215319}"/>
              </a:ext>
            </a:extLst>
          </p:cNvPr>
          <p:cNvSpPr>
            <a:spLocks noGrp="1"/>
          </p:cNvSpPr>
          <p:nvPr>
            <p:ph type="sldNum" sz="quarter" idx="12"/>
          </p:nvPr>
        </p:nvSpPr>
        <p:spPr/>
        <p:txBody>
          <a:bodyPr/>
          <a:lstStyle/>
          <a:p>
            <a:fld id="{40D552F6-EE23-4527-A421-BF791F42481A}" type="slidenum">
              <a:rPr lang="en-IN" smtClean="0"/>
              <a:t>‹#›</a:t>
            </a:fld>
            <a:endParaRPr lang="en-IN"/>
          </a:p>
        </p:txBody>
      </p:sp>
    </p:spTree>
    <p:extLst>
      <p:ext uri="{BB962C8B-B14F-4D97-AF65-F5344CB8AC3E}">
        <p14:creationId xmlns:p14="http://schemas.microsoft.com/office/powerpoint/2010/main" val="184309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D7FC19-215A-9E97-42F1-087171C511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F200AC6-C9F0-FFE0-F765-48CED1C8B7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9C0F180-62E1-C221-21CB-1244BCAB03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EC08B1-5B80-4D3B-B7B0-B081B6CEDAAD}" type="datetimeFigureOut">
              <a:rPr lang="en-IN" smtClean="0"/>
              <a:t>17-04-2023</a:t>
            </a:fld>
            <a:endParaRPr lang="en-IN"/>
          </a:p>
        </p:txBody>
      </p:sp>
      <p:sp>
        <p:nvSpPr>
          <p:cNvPr id="5" name="Footer Placeholder 4">
            <a:extLst>
              <a:ext uri="{FF2B5EF4-FFF2-40B4-BE49-F238E27FC236}">
                <a16:creationId xmlns:a16="http://schemas.microsoft.com/office/drawing/2014/main" id="{9AD53DDE-D416-70FC-4935-3E8DDA0A42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11C2B63-AE10-8779-F5A7-810717DD67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552F6-EE23-4527-A421-BF791F42481A}" type="slidenum">
              <a:rPr lang="en-IN" smtClean="0"/>
              <a:t>‹#›</a:t>
            </a:fld>
            <a:endParaRPr lang="en-IN"/>
          </a:p>
        </p:txBody>
      </p:sp>
    </p:spTree>
    <p:extLst>
      <p:ext uri="{BB962C8B-B14F-4D97-AF65-F5344CB8AC3E}">
        <p14:creationId xmlns:p14="http://schemas.microsoft.com/office/powerpoint/2010/main" val="3273019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2">
            <a:extLst>
              <a:ext uri="{FF2B5EF4-FFF2-40B4-BE49-F238E27FC236}">
                <a16:creationId xmlns:a16="http://schemas.microsoft.com/office/drawing/2014/main" id="{7EB2936A-A7E4-6D59-1837-F445914C9598}"/>
              </a:ext>
            </a:extLst>
          </p:cNvPr>
          <p:cNvSpPr>
            <a:spLocks noGrp="1"/>
          </p:cNvSpPr>
          <p:nvPr>
            <p:ph type="ctrTitle"/>
          </p:nvPr>
        </p:nvSpPr>
        <p:spPr>
          <a:xfrm>
            <a:off x="4724400" y="381001"/>
            <a:ext cx="5257800" cy="2543175"/>
          </a:xfrm>
        </p:spPr>
        <p:txBody>
          <a:bodyPr/>
          <a:lstStyle/>
          <a:p>
            <a:pPr>
              <a:defRPr/>
            </a:pPr>
            <a:r>
              <a:rPr lang="en-US" altLang="en-US" sz="3600" b="1" dirty="0"/>
              <a:t>RUNGTA COLLEGE OF DENTAL SCIENCES AND RESEARCH</a:t>
            </a:r>
            <a:endParaRPr lang="en-IN" altLang="en-US" sz="3600" b="1" dirty="0"/>
          </a:p>
        </p:txBody>
      </p:sp>
      <p:sp>
        <p:nvSpPr>
          <p:cNvPr id="2" name="Subtitle 1">
            <a:extLst>
              <a:ext uri="{FF2B5EF4-FFF2-40B4-BE49-F238E27FC236}">
                <a16:creationId xmlns:a16="http://schemas.microsoft.com/office/drawing/2014/main" id="{94710F2E-8152-DA3D-BB25-8F620437C356}"/>
              </a:ext>
            </a:extLst>
          </p:cNvPr>
          <p:cNvSpPr>
            <a:spLocks noGrp="1"/>
          </p:cNvSpPr>
          <p:nvPr>
            <p:ph type="subTitle" idx="1"/>
          </p:nvPr>
        </p:nvSpPr>
        <p:spPr>
          <a:xfrm>
            <a:off x="2057400" y="2819400"/>
            <a:ext cx="8153400" cy="3429000"/>
          </a:xfrm>
        </p:spPr>
        <p:txBody>
          <a:bodyPr/>
          <a:lstStyle/>
          <a:p>
            <a:pPr>
              <a:defRPr/>
            </a:pPr>
            <a:endParaRPr lang="en-US" sz="2800" dirty="0"/>
          </a:p>
          <a:p>
            <a:pPr>
              <a:defRPr/>
            </a:pPr>
            <a:r>
              <a:rPr lang="en-US" sz="2800" b="1" dirty="0"/>
              <a:t>REGENERATIVE ENDODONTICS</a:t>
            </a:r>
          </a:p>
          <a:p>
            <a:pPr>
              <a:defRPr/>
            </a:pPr>
            <a:r>
              <a:rPr lang="en-US" sz="2800" dirty="0"/>
              <a:t>DEPARTMENT OF CONSERVATIVE DENTISTRY AND ENDODONTICS</a:t>
            </a:r>
            <a:endParaRPr lang="en-IN" sz="2800" dirty="0"/>
          </a:p>
        </p:txBody>
      </p:sp>
      <p:pic>
        <p:nvPicPr>
          <p:cNvPr id="4100" name="Picture 3">
            <a:extLst>
              <a:ext uri="{FF2B5EF4-FFF2-40B4-BE49-F238E27FC236}">
                <a16:creationId xmlns:a16="http://schemas.microsoft.com/office/drawing/2014/main" id="{51124E81-87D4-1D5E-F116-C999851266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0226" y="152400"/>
            <a:ext cx="2162175"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F4F9F-09ED-4C10-9C41-BE3F45E90644}"/>
              </a:ext>
            </a:extLst>
          </p:cNvPr>
          <p:cNvSpPr>
            <a:spLocks noGrp="1"/>
          </p:cNvSpPr>
          <p:nvPr>
            <p:ph type="title"/>
          </p:nvPr>
        </p:nvSpPr>
        <p:spPr/>
        <p:txBody>
          <a:bodyPr/>
          <a:lstStyle/>
          <a:p>
            <a:endParaRPr lang="en-ZW"/>
          </a:p>
        </p:txBody>
      </p:sp>
      <p:sp>
        <p:nvSpPr>
          <p:cNvPr id="3" name="Content Placeholder 2">
            <a:extLst>
              <a:ext uri="{FF2B5EF4-FFF2-40B4-BE49-F238E27FC236}">
                <a16:creationId xmlns:a16="http://schemas.microsoft.com/office/drawing/2014/main" id="{54D6BCB9-2673-48D3-80BF-6841D24E731C}"/>
              </a:ext>
            </a:extLst>
          </p:cNvPr>
          <p:cNvSpPr>
            <a:spLocks noGrp="1"/>
          </p:cNvSpPr>
          <p:nvPr>
            <p:ph idx="1"/>
          </p:nvPr>
        </p:nvSpPr>
        <p:spPr>
          <a:xfrm>
            <a:off x="1154954" y="2358887"/>
            <a:ext cx="9910611" cy="4134678"/>
          </a:xfrm>
        </p:spPr>
        <p:txBody>
          <a:bodyPr>
            <a:normAutofit/>
          </a:bodyPr>
          <a:lstStyle/>
          <a:p>
            <a:pPr>
              <a:lnSpc>
                <a:spcPct val="150000"/>
              </a:lnSpc>
              <a:buNone/>
            </a:pPr>
            <a:r>
              <a:rPr lang="en-US" sz="2400" b="1" dirty="0">
                <a:solidFill>
                  <a:schemeClr val="tx1"/>
                </a:solidFill>
                <a:latin typeface="Baskerville Old Face" pitchFamily="18" charset="0"/>
              </a:rPr>
              <a:t>Morphogens / Signaling molecules </a:t>
            </a:r>
          </a:p>
          <a:p>
            <a:pPr>
              <a:lnSpc>
                <a:spcPct val="150000"/>
              </a:lnSpc>
              <a:buNone/>
            </a:pPr>
            <a:r>
              <a:rPr lang="en-US" sz="2000" dirty="0">
                <a:latin typeface="Baskerville Old Face" pitchFamily="18" charset="0"/>
              </a:rPr>
              <a:t>        Morphogens or signaling molecules are proteins that bind to receptors on the cell and induce cellular proliferation and/or differentiation.</a:t>
            </a:r>
          </a:p>
          <a:p>
            <a:pPr>
              <a:lnSpc>
                <a:spcPct val="150000"/>
              </a:lnSpc>
              <a:buNone/>
            </a:pPr>
            <a:r>
              <a:rPr lang="en-US" sz="2000" dirty="0">
                <a:latin typeface="Baskerville Old Face" pitchFamily="18" charset="0"/>
              </a:rPr>
              <a:t>	</a:t>
            </a:r>
            <a:endParaRPr lang="en-US" sz="2000" b="1" dirty="0">
              <a:latin typeface="Baskerville Old Face" pitchFamily="18" charset="0"/>
            </a:endParaRPr>
          </a:p>
          <a:p>
            <a:pPr>
              <a:lnSpc>
                <a:spcPct val="150000"/>
              </a:lnSpc>
              <a:buNone/>
            </a:pPr>
            <a:r>
              <a:rPr lang="en-US" sz="2400" b="1" dirty="0">
                <a:latin typeface="Baskerville Old Face" pitchFamily="18" charset="0"/>
              </a:rPr>
              <a:t>Scaffold</a:t>
            </a:r>
            <a:r>
              <a:rPr lang="en-US" sz="2000" b="1" dirty="0">
                <a:latin typeface="Baskerville Old Face" pitchFamily="18" charset="0"/>
              </a:rPr>
              <a:t>	</a:t>
            </a:r>
            <a:endParaRPr lang="en-US" sz="2000" dirty="0">
              <a:latin typeface="Baskerville Old Face" pitchFamily="18" charset="0"/>
            </a:endParaRPr>
          </a:p>
          <a:p>
            <a:pPr>
              <a:lnSpc>
                <a:spcPct val="150000"/>
              </a:lnSpc>
              <a:buNone/>
            </a:pPr>
            <a:r>
              <a:rPr lang="en-US" sz="2000" dirty="0">
                <a:latin typeface="Baskerville Old Face" pitchFamily="18" charset="0"/>
              </a:rPr>
              <a:t>       Provides a physicochemical and biological three-dimensional micro environment for cell growth and differentiation, promoting cell adhesion and migration. </a:t>
            </a:r>
          </a:p>
          <a:p>
            <a:endParaRPr lang="en-ZW" dirty="0"/>
          </a:p>
        </p:txBody>
      </p:sp>
    </p:spTree>
    <p:extLst>
      <p:ext uri="{BB962C8B-B14F-4D97-AF65-F5344CB8AC3E}">
        <p14:creationId xmlns:p14="http://schemas.microsoft.com/office/powerpoint/2010/main" val="3902060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ED897-A415-4F43-BD20-27508E7EB091}"/>
              </a:ext>
            </a:extLst>
          </p:cNvPr>
          <p:cNvSpPr>
            <a:spLocks noGrp="1"/>
          </p:cNvSpPr>
          <p:nvPr>
            <p:ph type="title"/>
          </p:nvPr>
        </p:nvSpPr>
        <p:spPr/>
        <p:txBody>
          <a:bodyPr/>
          <a:lstStyle/>
          <a:p>
            <a:endParaRPr lang="en-ZW"/>
          </a:p>
        </p:txBody>
      </p:sp>
      <p:sp>
        <p:nvSpPr>
          <p:cNvPr id="3" name="Content Placeholder 2">
            <a:extLst>
              <a:ext uri="{FF2B5EF4-FFF2-40B4-BE49-F238E27FC236}">
                <a16:creationId xmlns:a16="http://schemas.microsoft.com/office/drawing/2014/main" id="{F068BA41-3B1D-44D2-8863-D368BB699F41}"/>
              </a:ext>
            </a:extLst>
          </p:cNvPr>
          <p:cNvSpPr>
            <a:spLocks noGrp="1"/>
          </p:cNvSpPr>
          <p:nvPr>
            <p:ph idx="1"/>
          </p:nvPr>
        </p:nvSpPr>
        <p:spPr>
          <a:xfrm>
            <a:off x="571857" y="2501716"/>
            <a:ext cx="5166334" cy="3766930"/>
          </a:xfrm>
        </p:spPr>
        <p:txBody>
          <a:bodyPr/>
          <a:lstStyle/>
          <a:p>
            <a:pPr>
              <a:buNone/>
            </a:pPr>
            <a:r>
              <a:rPr lang="en-US" sz="2400" b="1" dirty="0">
                <a:latin typeface="Baskerville Old Face" pitchFamily="18" charset="0"/>
              </a:rPr>
              <a:t>Regenerative endodontics</a:t>
            </a:r>
          </a:p>
          <a:p>
            <a:pPr>
              <a:buNone/>
            </a:pPr>
            <a:r>
              <a:rPr lang="en-US" sz="2400" dirty="0">
                <a:latin typeface="Baskerville Old Face" pitchFamily="18" charset="0"/>
              </a:rPr>
              <a:t>          </a:t>
            </a:r>
          </a:p>
          <a:p>
            <a:pPr>
              <a:buNone/>
            </a:pPr>
            <a:r>
              <a:rPr lang="en-US" dirty="0">
                <a:latin typeface="Baskerville Old Face" pitchFamily="18" charset="0"/>
              </a:rPr>
              <a:t>	  </a:t>
            </a:r>
            <a:r>
              <a:rPr lang="en-US" sz="2000" dirty="0">
                <a:latin typeface="Baskerville Old Face" pitchFamily="18" charset="0"/>
              </a:rPr>
              <a:t>Defined as biologically based procedures designed to replace damaged structures such as dentin, root structures, and cells of the pulp-dentin complex</a:t>
            </a:r>
            <a:r>
              <a:rPr lang="en-US" dirty="0">
                <a:latin typeface="Baskerville Old Face" pitchFamily="18" charset="0"/>
              </a:rPr>
              <a:t>.</a:t>
            </a:r>
          </a:p>
          <a:p>
            <a:endParaRPr lang="en-ZW" dirty="0"/>
          </a:p>
        </p:txBody>
      </p:sp>
      <p:sp>
        <p:nvSpPr>
          <p:cNvPr id="5" name="TextBox 4">
            <a:extLst>
              <a:ext uri="{FF2B5EF4-FFF2-40B4-BE49-F238E27FC236}">
                <a16:creationId xmlns:a16="http://schemas.microsoft.com/office/drawing/2014/main" id="{7152D70B-85D0-4088-9000-1759B68682FB}"/>
              </a:ext>
            </a:extLst>
          </p:cNvPr>
          <p:cNvSpPr txBox="1"/>
          <p:nvPr/>
        </p:nvSpPr>
        <p:spPr>
          <a:xfrm>
            <a:off x="2532185" y="6268646"/>
            <a:ext cx="4114203" cy="369332"/>
          </a:xfrm>
          <a:prstGeom prst="rect">
            <a:avLst/>
          </a:prstGeom>
          <a:noFill/>
        </p:spPr>
        <p:txBody>
          <a:bodyPr wrap="none" rtlCol="0">
            <a:spAutoFit/>
          </a:bodyPr>
          <a:lstStyle/>
          <a:p>
            <a:r>
              <a:rPr lang="en-US" i="1" dirty="0">
                <a:latin typeface="Times New Roman" panose="02020603050405020304" pitchFamily="18" charset="0"/>
                <a:cs typeface="Times New Roman" panose="02020603050405020304" pitchFamily="18" charset="0"/>
              </a:rPr>
              <a:t>AAE Glossary of Endodontic Terms, 2012</a:t>
            </a:r>
            <a:endParaRPr lang="en-ZW"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0909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022E3-9E1F-4D81-ACCB-9BDC0A6244FE}"/>
              </a:ext>
            </a:extLst>
          </p:cNvPr>
          <p:cNvSpPr>
            <a:spLocks noGrp="1"/>
          </p:cNvSpPr>
          <p:nvPr>
            <p:ph type="title"/>
          </p:nvPr>
        </p:nvSpPr>
        <p:spPr/>
        <p:txBody>
          <a:bodyPr/>
          <a:lstStyle/>
          <a:p>
            <a:r>
              <a:rPr lang="en-US" b="1" dirty="0"/>
              <a:t>Repair Vs Regeneration</a:t>
            </a:r>
            <a:endParaRPr lang="en-ZW" b="1" dirty="0"/>
          </a:p>
        </p:txBody>
      </p:sp>
      <p:graphicFrame>
        <p:nvGraphicFramePr>
          <p:cNvPr id="5" name="Content Placeholder 4">
            <a:extLst>
              <a:ext uri="{FF2B5EF4-FFF2-40B4-BE49-F238E27FC236}">
                <a16:creationId xmlns:a16="http://schemas.microsoft.com/office/drawing/2014/main" id="{E21D1437-07B4-4467-884B-BF8EC2D81203}"/>
              </a:ext>
            </a:extLst>
          </p:cNvPr>
          <p:cNvGraphicFramePr>
            <a:graphicFrameLocks noGrp="1"/>
          </p:cNvGraphicFramePr>
          <p:nvPr>
            <p:ph idx="1"/>
          </p:nvPr>
        </p:nvGraphicFramePr>
        <p:xfrm>
          <a:off x="1155699" y="2603500"/>
          <a:ext cx="9873372" cy="3797301"/>
        </p:xfrm>
        <a:graphic>
          <a:graphicData uri="http://schemas.openxmlformats.org/drawingml/2006/table">
            <a:tbl>
              <a:tblPr firstRow="1" bandRow="1">
                <a:tableStyleId>{7DF18680-E054-41AD-8BC1-D1AEF772440D}</a:tableStyleId>
              </a:tblPr>
              <a:tblGrid>
                <a:gridCol w="4936686">
                  <a:extLst>
                    <a:ext uri="{9D8B030D-6E8A-4147-A177-3AD203B41FA5}">
                      <a16:colId xmlns:a16="http://schemas.microsoft.com/office/drawing/2014/main" val="1788230199"/>
                    </a:ext>
                  </a:extLst>
                </a:gridCol>
                <a:gridCol w="4936686">
                  <a:extLst>
                    <a:ext uri="{9D8B030D-6E8A-4147-A177-3AD203B41FA5}">
                      <a16:colId xmlns:a16="http://schemas.microsoft.com/office/drawing/2014/main" val="3654944040"/>
                    </a:ext>
                  </a:extLst>
                </a:gridCol>
              </a:tblGrid>
              <a:tr h="73836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Repair</a:t>
                      </a:r>
                    </a:p>
                    <a:p>
                      <a:endParaRPr lang="en-ZW"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Regeneration</a:t>
                      </a:r>
                    </a:p>
                    <a:p>
                      <a:endParaRPr lang="en-ZW" dirty="0"/>
                    </a:p>
                  </a:txBody>
                  <a:tcPr/>
                </a:tc>
                <a:extLst>
                  <a:ext uri="{0D108BD9-81ED-4DB2-BD59-A6C34878D82A}">
                    <a16:rowId xmlns:a16="http://schemas.microsoft.com/office/drawing/2014/main" val="1835755489"/>
                  </a:ext>
                </a:extLst>
              </a:tr>
              <a:tr h="105480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dirty="0">
                          <a:latin typeface="Times New Roman" panose="02020603050405020304" pitchFamily="18" charset="0"/>
                          <a:cs typeface="Times New Roman" panose="02020603050405020304" pitchFamily="18" charset="0"/>
                        </a:rPr>
                        <a:t>Healing occurs because remaining damaged tissue is vital</a:t>
                      </a:r>
                    </a:p>
                    <a:p>
                      <a:endParaRPr lang="en-ZW" dirty="0"/>
                    </a:p>
                  </a:txBody>
                  <a:tcPr/>
                </a:tc>
                <a:tc>
                  <a:txBody>
                    <a:bodyPr/>
                    <a:lstStyle/>
                    <a:p>
                      <a:r>
                        <a:rPr lang="en-US" sz="2000" dirty="0">
                          <a:latin typeface="Times New Roman" panose="02020603050405020304" pitchFamily="18" charset="0"/>
                          <a:cs typeface="Times New Roman" panose="02020603050405020304" pitchFamily="18" charset="0"/>
                        </a:rPr>
                        <a:t>The damaged tissue is completely necrotic</a:t>
                      </a:r>
                      <a:endParaRPr lang="en-ZW"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17690488"/>
                  </a:ext>
                </a:extLst>
              </a:tr>
              <a:tr h="2004131">
                <a:tc>
                  <a:txBody>
                    <a:bodyPr/>
                    <a:lstStyle/>
                    <a:p>
                      <a:r>
                        <a:rPr lang="en-US" sz="2000" dirty="0">
                          <a:latin typeface="Times New Roman" panose="02020603050405020304" pitchFamily="18" charset="0"/>
                          <a:cs typeface="Times New Roman" panose="02020603050405020304" pitchFamily="18" charset="0"/>
                        </a:rPr>
                        <a:t>Repair is defined as the process when healing takes place by proliferation of connective tissue elements resulting in fibrosis and scarring</a:t>
                      </a:r>
                      <a:endParaRPr lang="en-ZW"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dirty="0">
                          <a:latin typeface="Times New Roman" panose="02020603050405020304" pitchFamily="18" charset="0"/>
                          <a:cs typeface="Times New Roman" panose="02020603050405020304" pitchFamily="18" charset="0"/>
                        </a:rPr>
                        <a:t>Regeneration is defined as the process when healing takes place by proliferation of parenchymal cells and usually results in complete restoration of the original tissues.</a:t>
                      </a:r>
                    </a:p>
                    <a:p>
                      <a:endParaRPr lang="en-ZW" dirty="0"/>
                    </a:p>
                  </a:txBody>
                  <a:tcPr/>
                </a:tc>
                <a:extLst>
                  <a:ext uri="{0D108BD9-81ED-4DB2-BD59-A6C34878D82A}">
                    <a16:rowId xmlns:a16="http://schemas.microsoft.com/office/drawing/2014/main" val="2120135951"/>
                  </a:ext>
                </a:extLst>
              </a:tr>
            </a:tbl>
          </a:graphicData>
        </a:graphic>
      </p:graphicFrame>
    </p:spTree>
    <p:extLst>
      <p:ext uri="{BB962C8B-B14F-4D97-AF65-F5344CB8AC3E}">
        <p14:creationId xmlns:p14="http://schemas.microsoft.com/office/powerpoint/2010/main" val="337765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761413" cy="411787"/>
          </a:xfrm>
        </p:spPr>
        <p:txBody>
          <a:bodyPr>
            <a:normAutofit fontScale="90000"/>
          </a:bodyPr>
          <a:lstStyle/>
          <a:p>
            <a:br>
              <a:rPr lang="en-US" dirty="0"/>
            </a:br>
            <a:r>
              <a:rPr lang="en-US" b="1" dirty="0"/>
              <a:t>Is RET a regenerative or reparative process? </a:t>
            </a:r>
            <a:endParaRPr lang="en-US" dirty="0"/>
          </a:p>
        </p:txBody>
      </p:sp>
      <p:sp>
        <p:nvSpPr>
          <p:cNvPr id="3" name="Content Placeholder 2"/>
          <p:cNvSpPr>
            <a:spLocks noGrp="1"/>
          </p:cNvSpPr>
          <p:nvPr>
            <p:ph idx="1"/>
          </p:nvPr>
        </p:nvSpPr>
        <p:spPr/>
        <p:txBody>
          <a:bodyPr/>
          <a:lstStyle/>
          <a:p>
            <a:r>
              <a:rPr lang="en-US" dirty="0"/>
              <a:t>In animal and human studies, the damaged pulp tissue in the canal space of immature teeth after RET is replaced by bone-, cementum-, and periodontal ligament-like tissue.</a:t>
            </a:r>
          </a:p>
          <a:p>
            <a:r>
              <a:rPr lang="en-US" dirty="0"/>
              <a:t>Therefore, RET is considered a reparative and not a regenerative process histologically </a:t>
            </a:r>
          </a:p>
          <a:p>
            <a:pPr marL="914400" lvl="2" indent="0">
              <a:buNone/>
            </a:pPr>
            <a:r>
              <a:rPr lang="en-US" dirty="0"/>
              <a:t>									Lin &amp; Rosenberg 2011, Simon et al. 2014.</a:t>
            </a:r>
          </a:p>
        </p:txBody>
      </p:sp>
    </p:spTree>
    <p:extLst>
      <p:ext uri="{BB962C8B-B14F-4D97-AF65-F5344CB8AC3E}">
        <p14:creationId xmlns:p14="http://schemas.microsoft.com/office/powerpoint/2010/main" val="1296493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C6E9E-77C0-4D5B-812A-F4FCF513A7D8}"/>
              </a:ext>
            </a:extLst>
          </p:cNvPr>
          <p:cNvSpPr>
            <a:spLocks noGrp="1"/>
          </p:cNvSpPr>
          <p:nvPr>
            <p:ph type="title"/>
          </p:nvPr>
        </p:nvSpPr>
        <p:spPr/>
        <p:txBody>
          <a:bodyPr/>
          <a:lstStyle/>
          <a:p>
            <a:r>
              <a:rPr lang="en-ZW" b="1" dirty="0"/>
              <a:t>OBJECTIVE</a:t>
            </a:r>
            <a:endParaRPr lang="en-ZW" dirty="0"/>
          </a:p>
        </p:txBody>
      </p:sp>
      <p:sp>
        <p:nvSpPr>
          <p:cNvPr id="3" name="Content Placeholder 2">
            <a:extLst>
              <a:ext uri="{FF2B5EF4-FFF2-40B4-BE49-F238E27FC236}">
                <a16:creationId xmlns:a16="http://schemas.microsoft.com/office/drawing/2014/main" id="{2987A4C0-5369-4A95-BB95-C228F4BE885F}"/>
              </a:ext>
            </a:extLst>
          </p:cNvPr>
          <p:cNvSpPr>
            <a:spLocks noGrp="1"/>
          </p:cNvSpPr>
          <p:nvPr>
            <p:ph idx="1"/>
          </p:nvPr>
        </p:nvSpPr>
        <p:spPr>
          <a:xfrm>
            <a:off x="1154954" y="2603500"/>
            <a:ext cx="9775643" cy="3416300"/>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The objectives of regenerative endodontic procedure, are to:</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Regenerate pulp like tissue, ideally pulp - dentin complex</a:t>
            </a:r>
          </a:p>
          <a:p>
            <a:r>
              <a:rPr lang="en-US" sz="2400" dirty="0">
                <a:latin typeface="Times New Roman" panose="02020603050405020304" pitchFamily="18" charset="0"/>
                <a:cs typeface="Times New Roman" panose="02020603050405020304" pitchFamily="18" charset="0"/>
              </a:rPr>
              <a:t>Regenerate damaged coronal dentin, following a caries exposure</a:t>
            </a:r>
          </a:p>
          <a:p>
            <a:r>
              <a:rPr lang="en-US" sz="2400" dirty="0">
                <a:latin typeface="Times New Roman" panose="02020603050405020304" pitchFamily="18" charset="0"/>
                <a:cs typeface="Times New Roman" panose="02020603050405020304" pitchFamily="18" charset="0"/>
              </a:rPr>
              <a:t>Regenerate resorbed root, cervical or apical dentin</a:t>
            </a:r>
            <a:endParaRPr lang="en-Z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3275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23658-4B6B-4CCB-94A6-36CBCB24EE74}"/>
              </a:ext>
            </a:extLst>
          </p:cNvPr>
          <p:cNvSpPr>
            <a:spLocks noGrp="1"/>
          </p:cNvSpPr>
          <p:nvPr>
            <p:ph type="title"/>
          </p:nvPr>
        </p:nvSpPr>
        <p:spPr/>
        <p:txBody>
          <a:bodyPr/>
          <a:lstStyle/>
          <a:p>
            <a:r>
              <a:rPr lang="en-ZW" b="1" dirty="0"/>
              <a:t>GOALS OF REGENERATIVE PROCEDURES</a:t>
            </a:r>
          </a:p>
        </p:txBody>
      </p:sp>
      <p:graphicFrame>
        <p:nvGraphicFramePr>
          <p:cNvPr id="5" name="Content Placeholder 4">
            <a:extLst>
              <a:ext uri="{FF2B5EF4-FFF2-40B4-BE49-F238E27FC236}">
                <a16:creationId xmlns:a16="http://schemas.microsoft.com/office/drawing/2014/main" id="{2F58BAEF-604B-4C99-98BB-9633965BB79B}"/>
              </a:ext>
            </a:extLst>
          </p:cNvPr>
          <p:cNvGraphicFramePr>
            <a:graphicFrameLocks noGrp="1"/>
          </p:cNvGraphicFramePr>
          <p:nvPr>
            <p:ph idx="1"/>
          </p:nvPr>
        </p:nvGraphicFramePr>
        <p:xfrm>
          <a:off x="534572" y="2208628"/>
          <a:ext cx="10494500" cy="42484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4647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3616B-32F3-48BE-AB39-8E419702C6B3}"/>
              </a:ext>
            </a:extLst>
          </p:cNvPr>
          <p:cNvSpPr>
            <a:spLocks noGrp="1"/>
          </p:cNvSpPr>
          <p:nvPr>
            <p:ph type="title"/>
          </p:nvPr>
        </p:nvSpPr>
        <p:spPr/>
        <p:txBody>
          <a:bodyPr/>
          <a:lstStyle/>
          <a:p>
            <a:r>
              <a:rPr lang="en-US" b="1" dirty="0"/>
              <a:t>BIOLOGICAL BASIS FOR REGENERATIVE ENDODONTIC THERAPY</a:t>
            </a:r>
            <a:endParaRPr lang="en-ZW" b="1" dirty="0"/>
          </a:p>
        </p:txBody>
      </p:sp>
      <p:sp>
        <p:nvSpPr>
          <p:cNvPr id="3" name="Content Placeholder 2">
            <a:extLst>
              <a:ext uri="{FF2B5EF4-FFF2-40B4-BE49-F238E27FC236}">
                <a16:creationId xmlns:a16="http://schemas.microsoft.com/office/drawing/2014/main" id="{C1368291-5808-4EB0-9F47-BFEE935E9000}"/>
              </a:ext>
            </a:extLst>
          </p:cNvPr>
          <p:cNvSpPr>
            <a:spLocks noGrp="1"/>
          </p:cNvSpPr>
          <p:nvPr>
            <p:ph idx="1"/>
          </p:nvPr>
        </p:nvSpPr>
        <p:spPr>
          <a:xfrm>
            <a:off x="1154954" y="2603500"/>
            <a:ext cx="9705304" cy="3416300"/>
          </a:xfrm>
        </p:spPr>
        <p:txBody>
          <a:bodyPr>
            <a:normAutofit/>
          </a:bodyPr>
          <a:lstStyle/>
          <a:p>
            <a:r>
              <a:rPr lang="en-ZW" sz="2400" dirty="0">
                <a:latin typeface="Times New Roman" panose="02020603050405020304" pitchFamily="18" charset="0"/>
                <a:cs typeface="Times New Roman" panose="02020603050405020304" pitchFamily="18" charset="0"/>
              </a:rPr>
              <a:t>Long-term calcium hydroxide </a:t>
            </a:r>
            <a:r>
              <a:rPr lang="en-ZW" sz="2400" dirty="0">
                <a:latin typeface="Times New Roman" panose="02020603050405020304" pitchFamily="18" charset="0"/>
                <a:cs typeface="Times New Roman" panose="02020603050405020304" pitchFamily="18" charset="0"/>
                <a:sym typeface="Wingdings" panose="05000000000000000000" pitchFamily="2" charset="2"/>
              </a:rPr>
              <a:t> </a:t>
            </a:r>
            <a:r>
              <a:rPr lang="en-ZW" sz="2400" dirty="0">
                <a:latin typeface="Times New Roman" panose="02020603050405020304" pitchFamily="18" charset="0"/>
                <a:cs typeface="Times New Roman" panose="02020603050405020304" pitchFamily="18" charset="0"/>
              </a:rPr>
              <a:t>induce apexification of </a:t>
            </a:r>
            <a:r>
              <a:rPr lang="en-US" sz="2400" dirty="0">
                <a:latin typeface="Times New Roman" panose="02020603050405020304" pitchFamily="18" charset="0"/>
                <a:cs typeface="Times New Roman" panose="02020603050405020304" pitchFamily="18" charset="0"/>
              </a:rPr>
              <a:t>the immature tooth with pulpal necrosis </a:t>
            </a:r>
            <a:r>
              <a:rPr lang="en-US" sz="2400" dirty="0">
                <a:latin typeface="Times New Roman" panose="02020603050405020304" pitchFamily="18" charset="0"/>
                <a:cs typeface="Times New Roman" panose="02020603050405020304" pitchFamily="18" charset="0"/>
                <a:sym typeface="Wingdings" panose="05000000000000000000" pitchFamily="2" charset="2"/>
              </a:rPr>
              <a:t> before obturation</a:t>
            </a:r>
          </a:p>
          <a:p>
            <a:endParaRPr lang="en-US" sz="2400" dirty="0">
              <a:latin typeface="Times New Roman" panose="02020603050405020304" pitchFamily="18" charset="0"/>
              <a:cs typeface="Times New Roman" panose="02020603050405020304" pitchFamily="18" charset="0"/>
              <a:sym typeface="Wingdings" panose="05000000000000000000" pitchFamily="2" charset="2"/>
            </a:endParaRPr>
          </a:p>
          <a:p>
            <a:r>
              <a:rPr lang="en-US" sz="2400" dirty="0">
                <a:latin typeface="Times New Roman" panose="02020603050405020304" pitchFamily="18" charset="0"/>
                <a:cs typeface="Times New Roman" panose="02020603050405020304" pitchFamily="18" charset="0"/>
              </a:rPr>
              <a:t>Success rate of calcium hydroxide apexification is reported to be as high as 95%</a:t>
            </a:r>
            <a:endParaRPr lang="en-ZW"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1886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D9C4745-D7A1-43DB-805F-46C7CB62EACB}"/>
              </a:ext>
            </a:extLst>
          </p:cNvPr>
          <p:cNvGraphicFramePr>
            <a:graphicFrameLocks noGrp="1"/>
          </p:cNvGraphicFramePr>
          <p:nvPr>
            <p:ph idx="4294967295"/>
          </p:nvPr>
        </p:nvGraphicFramePr>
        <p:xfrm>
          <a:off x="616146" y="296784"/>
          <a:ext cx="10140950" cy="59224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0650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B8F01ED6-67DD-4802-9DDE-EA311EF58656}"/>
              </a:ext>
            </a:extLst>
          </p:cNvPr>
          <p:cNvGraphicFramePr/>
          <p:nvPr/>
        </p:nvGraphicFramePr>
        <p:xfrm>
          <a:off x="2275633" y="1125415"/>
          <a:ext cx="7618437" cy="41829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C0CEE38F-C18C-4E59-B9CF-239626D8BE5B}"/>
              </a:ext>
            </a:extLst>
          </p:cNvPr>
          <p:cNvSpPr>
            <a:spLocks noGrp="1"/>
          </p:cNvSpPr>
          <p:nvPr>
            <p:ph type="title"/>
          </p:nvPr>
        </p:nvSpPr>
        <p:spPr/>
        <p:txBody>
          <a:bodyPr/>
          <a:lstStyle/>
          <a:p>
            <a:endParaRPr lang="en-ZW"/>
          </a:p>
        </p:txBody>
      </p:sp>
      <p:sp>
        <p:nvSpPr>
          <p:cNvPr id="4" name="Content Placeholder 3">
            <a:extLst>
              <a:ext uri="{FF2B5EF4-FFF2-40B4-BE49-F238E27FC236}">
                <a16:creationId xmlns:a16="http://schemas.microsoft.com/office/drawing/2014/main" id="{A161B3AE-7FD4-43CD-8CBD-A3CD25D96273}"/>
              </a:ext>
            </a:extLst>
          </p:cNvPr>
          <p:cNvSpPr>
            <a:spLocks noGrp="1"/>
          </p:cNvSpPr>
          <p:nvPr>
            <p:ph idx="1"/>
          </p:nvPr>
        </p:nvSpPr>
        <p:spPr>
          <a:xfrm>
            <a:off x="1683170" y="3095870"/>
            <a:ext cx="8825659" cy="3416300"/>
          </a:xfrm>
        </p:spPr>
        <p:txBody>
          <a:bodyPr/>
          <a:lstStyle/>
          <a:p>
            <a:endParaRPr lang="en-US" dirty="0"/>
          </a:p>
          <a:p>
            <a:endParaRPr lang="en-US" dirty="0"/>
          </a:p>
          <a:p>
            <a:endParaRPr lang="en-US" dirty="0"/>
          </a:p>
          <a:p>
            <a:endParaRPr lang="en-US" dirty="0"/>
          </a:p>
          <a:p>
            <a:r>
              <a:rPr lang="en-US" sz="2400" dirty="0">
                <a:latin typeface="Times New Roman" panose="02020603050405020304" pitchFamily="18" charset="0"/>
                <a:cs typeface="Times New Roman" panose="02020603050405020304" pitchFamily="18" charset="0"/>
              </a:rPr>
              <a:t>success rate of the treatment is as high </a:t>
            </a:r>
            <a:r>
              <a:rPr lang="en-ZW" sz="2400" dirty="0">
                <a:latin typeface="Times New Roman" panose="02020603050405020304" pitchFamily="18" charset="0"/>
                <a:cs typeface="Times New Roman" panose="02020603050405020304" pitchFamily="18" charset="0"/>
              </a:rPr>
              <a:t>as 94%.</a:t>
            </a:r>
          </a:p>
          <a:p>
            <a:r>
              <a:rPr lang="en-ZW" sz="2400" dirty="0">
                <a:latin typeface="Times New Roman" panose="02020603050405020304" pitchFamily="18" charset="0"/>
                <a:cs typeface="Times New Roman" panose="02020603050405020304" pitchFamily="18" charset="0"/>
              </a:rPr>
              <a:t>Prospective clinical trials - </a:t>
            </a:r>
            <a:r>
              <a:rPr lang="en-US" sz="2400" dirty="0">
                <a:latin typeface="Times New Roman" panose="02020603050405020304" pitchFamily="18" charset="0"/>
                <a:cs typeface="Times New Roman" panose="02020603050405020304" pitchFamily="18" charset="0"/>
              </a:rPr>
              <a:t>success rate of the former is comparable to or higher than </a:t>
            </a:r>
            <a:r>
              <a:rPr lang="en-ZW" sz="2400" dirty="0">
                <a:latin typeface="Times New Roman" panose="02020603050405020304" pitchFamily="18" charset="0"/>
                <a:cs typeface="Times New Roman" panose="02020603050405020304" pitchFamily="18" charset="0"/>
              </a:rPr>
              <a:t>that of the latter</a:t>
            </a:r>
          </a:p>
        </p:txBody>
      </p:sp>
    </p:spTree>
    <p:extLst>
      <p:ext uri="{BB962C8B-B14F-4D97-AF65-F5344CB8AC3E}">
        <p14:creationId xmlns:p14="http://schemas.microsoft.com/office/powerpoint/2010/main" val="175015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B4175-87CE-4BCA-8B39-CD38E32CCC85}"/>
              </a:ext>
            </a:extLst>
          </p:cNvPr>
          <p:cNvSpPr>
            <a:spLocks noGrp="1"/>
          </p:cNvSpPr>
          <p:nvPr>
            <p:ph type="title"/>
          </p:nvPr>
        </p:nvSpPr>
        <p:spPr/>
        <p:txBody>
          <a:bodyPr/>
          <a:lstStyle/>
          <a:p>
            <a:endParaRPr lang="en-ZW"/>
          </a:p>
        </p:txBody>
      </p:sp>
      <p:sp>
        <p:nvSpPr>
          <p:cNvPr id="3" name="Content Placeholder 2">
            <a:extLst>
              <a:ext uri="{FF2B5EF4-FFF2-40B4-BE49-F238E27FC236}">
                <a16:creationId xmlns:a16="http://schemas.microsoft.com/office/drawing/2014/main" id="{D5C8B9B4-BB19-4DF2-9DEF-103C56D3D0F4}"/>
              </a:ext>
            </a:extLst>
          </p:cNvPr>
          <p:cNvSpPr>
            <a:spLocks noGrp="1"/>
          </p:cNvSpPr>
          <p:nvPr>
            <p:ph idx="1"/>
          </p:nvPr>
        </p:nvSpPr>
        <p:spPr>
          <a:xfrm>
            <a:off x="1154954" y="2475914"/>
            <a:ext cx="10380554" cy="3543886"/>
          </a:xfrm>
        </p:spPr>
        <p:txBody>
          <a:bodyPr>
            <a:normAutofit/>
          </a:bodyPr>
          <a:lstStyle/>
          <a:p>
            <a:r>
              <a:rPr lang="en-US" sz="2400" dirty="0">
                <a:latin typeface="Times New Roman" panose="02020603050405020304" pitchFamily="18" charset="0"/>
                <a:cs typeface="Times New Roman" panose="02020603050405020304" pitchFamily="18" charset="0"/>
              </a:rPr>
              <a:t>Apexification treatments no further root development</a:t>
            </a:r>
          </a:p>
          <a:p>
            <a:r>
              <a:rPr lang="en-US" sz="2400" dirty="0">
                <a:latin typeface="Times New Roman" panose="02020603050405020304" pitchFamily="18" charset="0"/>
                <a:cs typeface="Times New Roman" panose="02020603050405020304" pitchFamily="18" charset="0"/>
              </a:rPr>
              <a:t>Immature teeth </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cs typeface="Times New Roman" panose="02020603050405020304" pitchFamily="18" charset="0"/>
              </a:rPr>
              <a:t> vulnerable to cervical root fractures.</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Regenerative endodontics </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a:latin typeface="Times New Roman" panose="02020603050405020304" pitchFamily="18" charset="0"/>
                <a:cs typeface="Times New Roman" panose="02020603050405020304" pitchFamily="18" charset="0"/>
              </a:rPr>
              <a:t>increased root development </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a:latin typeface="Times New Roman" panose="02020603050405020304" pitchFamily="18" charset="0"/>
                <a:cs typeface="Times New Roman" panose="02020603050405020304" pitchFamily="18" charset="0"/>
              </a:rPr>
              <a:t>a </a:t>
            </a:r>
            <a:r>
              <a:rPr lang="en-US" sz="2400" b="1" dirty="0">
                <a:latin typeface="Times New Roman" panose="02020603050405020304" pitchFamily="18" charset="0"/>
                <a:cs typeface="Times New Roman" panose="02020603050405020304" pitchFamily="18" charset="0"/>
              </a:rPr>
              <a:t>better long-term prognosis</a:t>
            </a:r>
          </a:p>
          <a:p>
            <a:endParaRPr lang="en-US" sz="2400" b="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Successful regeneration of the pulp-dentin complex </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a:latin typeface="Times New Roman" panose="02020603050405020304" pitchFamily="18" charset="0"/>
                <a:cs typeface="Times New Roman" panose="02020603050405020304" pitchFamily="18" charset="0"/>
              </a:rPr>
              <a:t>vital tissue capable of mounting an </a:t>
            </a:r>
            <a:r>
              <a:rPr lang="en-US" sz="2400" dirty="0">
                <a:solidFill>
                  <a:srgbClr val="FF0000"/>
                </a:solidFill>
                <a:latin typeface="Times New Roman" panose="02020603050405020304" pitchFamily="18" charset="0"/>
                <a:cs typeface="Times New Roman" panose="02020603050405020304" pitchFamily="18" charset="0"/>
              </a:rPr>
              <a:t>immune response </a:t>
            </a:r>
            <a:r>
              <a:rPr lang="en-US" sz="2400" dirty="0">
                <a:latin typeface="Times New Roman" panose="02020603050405020304" pitchFamily="18" charset="0"/>
                <a:cs typeface="Times New Roman" panose="02020603050405020304" pitchFamily="18" charset="0"/>
              </a:rPr>
              <a:t>and </a:t>
            </a:r>
            <a:r>
              <a:rPr lang="en-US" sz="2400" dirty="0">
                <a:solidFill>
                  <a:srgbClr val="FF0000"/>
                </a:solidFill>
                <a:latin typeface="Times New Roman" panose="02020603050405020304" pitchFamily="18" charset="0"/>
                <a:cs typeface="Times New Roman" panose="02020603050405020304" pitchFamily="18" charset="0"/>
              </a:rPr>
              <a:t>signaling tissue damage </a:t>
            </a:r>
            <a:r>
              <a:rPr lang="en-US" sz="2400" dirty="0">
                <a:latin typeface="Times New Roman" panose="02020603050405020304" pitchFamily="18" charset="0"/>
                <a:cs typeface="Times New Roman" panose="02020603050405020304" pitchFamily="18" charset="0"/>
              </a:rPr>
              <a:t>by sensory neurons</a:t>
            </a:r>
            <a:endParaRPr lang="en-Z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7790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D4BE72A4-DD61-A58E-CBDD-9A7DC492D39A}"/>
              </a:ext>
            </a:extLst>
          </p:cNvPr>
          <p:cNvSpPr>
            <a:spLocks noGrp="1"/>
          </p:cNvSpPr>
          <p:nvPr>
            <p:ph type="ctrTitle"/>
          </p:nvPr>
        </p:nvSpPr>
        <p:spPr>
          <a:xfrm>
            <a:off x="2209800" y="381000"/>
            <a:ext cx="7772400" cy="914400"/>
          </a:xfrm>
        </p:spPr>
        <p:txBody>
          <a:bodyPr/>
          <a:lstStyle/>
          <a:p>
            <a:pPr eaLnBrk="1" hangingPunct="1">
              <a:defRPr/>
            </a:pPr>
            <a:r>
              <a:rPr lang="en-US" altLang="en-US" sz="3600" b="1">
                <a:latin typeface="Times New Roman" panose="02020603050405020304" pitchFamily="18" charset="0"/>
                <a:cs typeface="Times New Roman" panose="02020603050405020304" pitchFamily="18" charset="0"/>
              </a:rPr>
              <a:t>Specific learning Objectives </a:t>
            </a:r>
            <a:endParaRPr lang="en-US" altLang="en-US" sz="3600">
              <a:latin typeface="Times New Roman" panose="02020603050405020304" pitchFamily="18" charset="0"/>
              <a:cs typeface="Times New Roman" panose="02020603050405020304" pitchFamily="18" charset="0"/>
            </a:endParaRPr>
          </a:p>
        </p:txBody>
      </p:sp>
      <p:sp>
        <p:nvSpPr>
          <p:cNvPr id="2" name="Subtitle 1">
            <a:extLst>
              <a:ext uri="{FF2B5EF4-FFF2-40B4-BE49-F238E27FC236}">
                <a16:creationId xmlns:a16="http://schemas.microsoft.com/office/drawing/2014/main" id="{00553C92-2D7B-C6AA-77BA-095D0D5EC83D}"/>
              </a:ext>
            </a:extLst>
          </p:cNvPr>
          <p:cNvSpPr>
            <a:spLocks noGrp="1"/>
          </p:cNvSpPr>
          <p:nvPr>
            <p:ph type="subTitle" idx="1"/>
          </p:nvPr>
        </p:nvSpPr>
        <p:spPr>
          <a:xfrm>
            <a:off x="2209800" y="1524000"/>
            <a:ext cx="7924800" cy="4724400"/>
          </a:xfrm>
        </p:spPr>
        <p:txBody>
          <a:bodyPr/>
          <a:lstStyle/>
          <a:p>
            <a:pPr>
              <a:defRPr/>
            </a:pPr>
            <a:r>
              <a:rPr lang="en-US" sz="1800" dirty="0">
                <a:latin typeface="Times New Roman" panose="02020603050405020304" pitchFamily="18" charset="0"/>
                <a:cs typeface="Times New Roman" panose="02020603050405020304" pitchFamily="18" charset="0"/>
              </a:rPr>
              <a:t>At the end of this presentation the learner is expected to know ;</a:t>
            </a:r>
            <a:endParaRPr lang="en-US" sz="1800" dirty="0"/>
          </a:p>
          <a:p>
            <a:pPr>
              <a:defRPr/>
            </a:pPr>
            <a:endParaRPr lang="en-IN" dirty="0"/>
          </a:p>
        </p:txBody>
      </p:sp>
      <p:graphicFrame>
        <p:nvGraphicFramePr>
          <p:cNvPr id="6" name="Table 5">
            <a:extLst>
              <a:ext uri="{FF2B5EF4-FFF2-40B4-BE49-F238E27FC236}">
                <a16:creationId xmlns:a16="http://schemas.microsoft.com/office/drawing/2014/main" id="{BA1C8615-9A22-728A-8CE3-9FE94B2FE087}"/>
              </a:ext>
            </a:extLst>
          </p:cNvPr>
          <p:cNvGraphicFramePr>
            <a:graphicFrameLocks noGrp="1"/>
          </p:cNvGraphicFramePr>
          <p:nvPr/>
        </p:nvGraphicFramePr>
        <p:xfrm>
          <a:off x="1905000" y="2514600"/>
          <a:ext cx="8305800" cy="3776664"/>
        </p:xfrm>
        <a:graphic>
          <a:graphicData uri="http://schemas.openxmlformats.org/drawingml/2006/table">
            <a:tbl>
              <a:tblPr firstRow="1" bandRow="1">
                <a:tableStyleId>{5C22544A-7EE6-4342-B048-85BDC9FD1C3A}</a:tableStyleId>
              </a:tblPr>
              <a:tblGrid>
                <a:gridCol w="2589787">
                  <a:extLst>
                    <a:ext uri="{9D8B030D-6E8A-4147-A177-3AD203B41FA5}">
                      <a16:colId xmlns:a16="http://schemas.microsoft.com/office/drawing/2014/main" val="20000"/>
                    </a:ext>
                  </a:extLst>
                </a:gridCol>
                <a:gridCol w="4276160">
                  <a:extLst>
                    <a:ext uri="{9D8B030D-6E8A-4147-A177-3AD203B41FA5}">
                      <a16:colId xmlns:a16="http://schemas.microsoft.com/office/drawing/2014/main" val="20001"/>
                    </a:ext>
                  </a:extLst>
                </a:gridCol>
                <a:gridCol w="1439853">
                  <a:extLst>
                    <a:ext uri="{9D8B030D-6E8A-4147-A177-3AD203B41FA5}">
                      <a16:colId xmlns:a16="http://schemas.microsoft.com/office/drawing/2014/main" val="20002"/>
                    </a:ext>
                  </a:extLst>
                </a:gridCol>
              </a:tblGrid>
              <a:tr h="562301">
                <a:tc>
                  <a:txBody>
                    <a:bodyPr/>
                    <a:lstStyle/>
                    <a:p>
                      <a:r>
                        <a:rPr lang="en-US" sz="1800" dirty="0"/>
                        <a:t>Core areas* </a:t>
                      </a:r>
                    </a:p>
                  </a:txBody>
                  <a:tcPr marT="45727" marB="45727"/>
                </a:tc>
                <a:tc>
                  <a:txBody>
                    <a:bodyPr/>
                    <a:lstStyle/>
                    <a:p>
                      <a:r>
                        <a:rPr lang="en-US" sz="1800" dirty="0"/>
                        <a:t>Domain</a:t>
                      </a:r>
                      <a:r>
                        <a:rPr lang="en-US" sz="1800" baseline="0" dirty="0"/>
                        <a:t> **</a:t>
                      </a:r>
                      <a:endParaRPr lang="en-US" sz="1800" dirty="0"/>
                    </a:p>
                  </a:txBody>
                  <a:tcPr marT="45727" marB="45727"/>
                </a:tc>
                <a:tc>
                  <a:txBody>
                    <a:bodyPr/>
                    <a:lstStyle/>
                    <a:p>
                      <a:r>
                        <a:rPr lang="en-US" sz="1800" dirty="0"/>
                        <a:t>Category #</a:t>
                      </a:r>
                    </a:p>
                  </a:txBody>
                  <a:tcPr marT="45727" marB="45727"/>
                </a:tc>
                <a:extLst>
                  <a:ext uri="{0D108BD9-81ED-4DB2-BD59-A6C34878D82A}">
                    <a16:rowId xmlns:a16="http://schemas.microsoft.com/office/drawing/2014/main" val="10000"/>
                  </a:ext>
                </a:extLst>
              </a:tr>
              <a:tr h="6549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latin typeface="Times New Roman" pitchFamily="18" charset="0"/>
                          <a:cs typeface="Times New Roman" pitchFamily="18" charset="0"/>
                        </a:rPr>
                        <a:t>Introduction</a:t>
                      </a:r>
                    </a:p>
                    <a:p>
                      <a:endParaRPr lang="en-US" sz="1800" dirty="0"/>
                    </a:p>
                  </a:txBody>
                  <a:tcPr marT="45727" marB="45727"/>
                </a:tc>
                <a:tc>
                  <a:txBody>
                    <a:bodyPr/>
                    <a:lstStyle/>
                    <a:p>
                      <a:r>
                        <a:rPr lang="en-US" sz="1800" dirty="0"/>
                        <a:t>Cognitive</a:t>
                      </a:r>
                    </a:p>
                  </a:txBody>
                  <a:tcPr marT="45727" marB="45727"/>
                </a:tc>
                <a:tc>
                  <a:txBody>
                    <a:bodyPr/>
                    <a:lstStyle/>
                    <a:p>
                      <a:r>
                        <a:rPr lang="en-US" sz="1800" dirty="0"/>
                        <a:t>Nice to know</a:t>
                      </a:r>
                    </a:p>
                  </a:txBody>
                  <a:tcPr marT="45727" marB="45727"/>
                </a:tc>
                <a:extLst>
                  <a:ext uri="{0D108BD9-81ED-4DB2-BD59-A6C34878D82A}">
                    <a16:rowId xmlns:a16="http://schemas.microsoft.com/office/drawing/2014/main" val="10001"/>
                  </a:ext>
                </a:extLst>
              </a:tr>
              <a:tr h="687986">
                <a:tc>
                  <a:txBody>
                    <a:bodyPr/>
                    <a:lstStyle/>
                    <a:p>
                      <a:pPr eaLnBrk="1" hangingPunct="1"/>
                      <a:r>
                        <a:rPr lang="en-US" altLang="en-US" sz="1800" dirty="0">
                          <a:latin typeface="Times New Roman" pitchFamily="18" charset="0"/>
                          <a:cs typeface="Times New Roman" pitchFamily="18" charset="0"/>
                        </a:rPr>
                        <a:t>Definitions</a:t>
                      </a:r>
                      <a:endParaRPr lang="en-US" sz="1800" dirty="0"/>
                    </a:p>
                  </a:txBody>
                  <a:tcPr marT="45727" marB="45727"/>
                </a:tc>
                <a:tc>
                  <a:txBody>
                    <a:bodyPr/>
                    <a:lstStyle/>
                    <a:p>
                      <a:r>
                        <a:rPr lang="en-US" sz="1800" dirty="0"/>
                        <a:t>Cognitive</a:t>
                      </a:r>
                    </a:p>
                  </a:txBody>
                  <a:tcPr marT="45727" marB="45727"/>
                </a:tc>
                <a:tc>
                  <a:txBody>
                    <a:bodyPr/>
                    <a:lstStyle/>
                    <a:p>
                      <a:r>
                        <a:rPr lang="en-US" sz="1800" dirty="0"/>
                        <a:t>Must know</a:t>
                      </a:r>
                    </a:p>
                  </a:txBody>
                  <a:tcPr marT="45727" marB="45727"/>
                </a:tc>
                <a:extLst>
                  <a:ext uri="{0D108BD9-81ED-4DB2-BD59-A6C34878D82A}">
                    <a16:rowId xmlns:a16="http://schemas.microsoft.com/office/drawing/2014/main" val="10002"/>
                  </a:ext>
                </a:extLst>
              </a:tr>
              <a:tr h="9356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latin typeface="Times New Roman" pitchFamily="18" charset="0"/>
                          <a:cs typeface="Times New Roman" pitchFamily="18" charset="0"/>
                        </a:rPr>
                        <a:t>Indications </a:t>
                      </a:r>
                    </a:p>
                  </a:txBody>
                  <a:tcPr marT="45727" marB="45727"/>
                </a:tc>
                <a:tc>
                  <a:txBody>
                    <a:bodyPr/>
                    <a:lstStyle/>
                    <a:p>
                      <a:r>
                        <a:rPr lang="en-US" sz="1800" dirty="0"/>
                        <a:t>Cognitive</a:t>
                      </a:r>
                    </a:p>
                  </a:txBody>
                  <a:tcPr marT="45727" marB="45727"/>
                </a:tc>
                <a:tc>
                  <a:txBody>
                    <a:bodyPr/>
                    <a:lstStyle/>
                    <a:p>
                      <a:r>
                        <a:rPr lang="en-US" sz="1800" dirty="0"/>
                        <a:t>Must know</a:t>
                      </a:r>
                    </a:p>
                  </a:txBody>
                  <a:tcPr marT="45727" marB="45727"/>
                </a:tc>
                <a:extLst>
                  <a:ext uri="{0D108BD9-81ED-4DB2-BD59-A6C34878D82A}">
                    <a16:rowId xmlns:a16="http://schemas.microsoft.com/office/drawing/2014/main" val="10003"/>
                  </a:ext>
                </a:extLst>
              </a:tr>
              <a:tr h="935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Times New Roman" panose="02020603050405020304" pitchFamily="18" charset="0"/>
                          <a:cs typeface="Times New Roman" panose="02020603050405020304" pitchFamily="18" charset="0"/>
                        </a:rPr>
                        <a:t>Single vs Multiple visit endodontics</a:t>
                      </a:r>
                    </a:p>
                  </a:txBody>
                  <a:tcPr marT="45727" marB="457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Cognitive</a:t>
                      </a:r>
                    </a:p>
                    <a:p>
                      <a:endParaRPr lang="en-US" sz="1800" dirty="0"/>
                    </a:p>
                  </a:txBody>
                  <a:tcPr marT="45727" marB="457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Must know</a:t>
                      </a:r>
                    </a:p>
                    <a:p>
                      <a:endParaRPr lang="en-US" sz="1800" dirty="0"/>
                    </a:p>
                  </a:txBody>
                  <a:tcPr marT="45727" marB="45727"/>
                </a:tc>
                <a:extLst>
                  <a:ext uri="{0D108BD9-81ED-4DB2-BD59-A6C34878D82A}">
                    <a16:rowId xmlns:a16="http://schemas.microsoft.com/office/drawing/2014/main" val="10004"/>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A6F0F-E05E-4275-8CF2-DA7AB8895EC6}"/>
              </a:ext>
            </a:extLst>
          </p:cNvPr>
          <p:cNvSpPr>
            <a:spLocks noGrp="1"/>
          </p:cNvSpPr>
          <p:nvPr>
            <p:ph type="title"/>
          </p:nvPr>
        </p:nvSpPr>
        <p:spPr>
          <a:xfrm>
            <a:off x="1154954" y="633046"/>
            <a:ext cx="9058191" cy="1195754"/>
          </a:xfrm>
        </p:spPr>
        <p:txBody>
          <a:bodyPr>
            <a:normAutofit fontScale="90000"/>
          </a:bodyPr>
          <a:lstStyle/>
          <a:p>
            <a:r>
              <a:rPr lang="en-ZW" b="1" dirty="0"/>
              <a:t>ARGUMENTS SUPPORTING REGENERATIVE ENDODONTICS</a:t>
            </a:r>
            <a:endParaRPr lang="en-ZW" dirty="0"/>
          </a:p>
        </p:txBody>
      </p:sp>
      <p:sp>
        <p:nvSpPr>
          <p:cNvPr id="3" name="Content Placeholder 2">
            <a:extLst>
              <a:ext uri="{FF2B5EF4-FFF2-40B4-BE49-F238E27FC236}">
                <a16:creationId xmlns:a16="http://schemas.microsoft.com/office/drawing/2014/main" id="{30EDAADD-D949-4EA1-BE86-664FF251ED2B}"/>
              </a:ext>
            </a:extLst>
          </p:cNvPr>
          <p:cNvSpPr>
            <a:spLocks noGrp="1"/>
          </p:cNvSpPr>
          <p:nvPr>
            <p:ph idx="1"/>
          </p:nvPr>
        </p:nvSpPr>
        <p:spPr>
          <a:xfrm>
            <a:off x="1154954" y="2367181"/>
            <a:ext cx="10014794" cy="3416300"/>
          </a:xfrm>
        </p:spPr>
        <p:txBody>
          <a:bodyPr>
            <a:normAutofit fontScale="92500" lnSpcReduction="20000"/>
          </a:bodyPr>
          <a:lstStyle/>
          <a:p>
            <a:r>
              <a:rPr lang="en-US" sz="2000" dirty="0">
                <a:latin typeface="Times New Roman" panose="02020603050405020304" pitchFamily="18" charset="0"/>
                <a:cs typeface="Times New Roman" panose="02020603050405020304" pitchFamily="18" charset="0"/>
              </a:rPr>
              <a:t>In terms of esthetics. there is a potential risk that endodontic filling materials and sealers may discolor the tooth crown.</a:t>
            </a:r>
          </a:p>
          <a:p>
            <a:endParaRPr lang="en-US" dirty="0"/>
          </a:p>
          <a:p>
            <a:endParaRPr lang="en-US" dirty="0"/>
          </a:p>
          <a:p>
            <a:endParaRPr lang="en-US" dirty="0"/>
          </a:p>
          <a:p>
            <a:r>
              <a:rPr lang="en-US" sz="2000" dirty="0">
                <a:latin typeface="Times New Roman" panose="02020603050405020304" pitchFamily="18" charset="0"/>
                <a:cs typeface="Times New Roman" panose="02020603050405020304" pitchFamily="18" charset="0"/>
              </a:rPr>
              <a:t>A retrospective study of tooth survival times </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a:latin typeface="Times New Roman" panose="02020603050405020304" pitchFamily="18" charset="0"/>
                <a:cs typeface="Times New Roman" panose="02020603050405020304" pitchFamily="18" charset="0"/>
              </a:rPr>
              <a:t> </a:t>
            </a:r>
            <a:r>
              <a:rPr lang="en-US" sz="2000" b="1" dirty="0">
                <a:solidFill>
                  <a:schemeClr val="accent1"/>
                </a:solidFill>
                <a:latin typeface="Times New Roman" panose="02020603050405020304" pitchFamily="18" charset="0"/>
                <a:cs typeface="Times New Roman" panose="02020603050405020304" pitchFamily="18" charset="0"/>
              </a:rPr>
              <a:t>root canal filling Vs tooth restoration</a:t>
            </a:r>
            <a:r>
              <a:rPr lang="en-US"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a:latin typeface="Times New Roman" panose="02020603050405020304" pitchFamily="18" charset="0"/>
                <a:cs typeface="Times New Roman" panose="02020603050405020304" pitchFamily="18" charset="0"/>
              </a:rPr>
              <a:t>root canal therapy prolonged tooth survival</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But the removal of pulp in a compromised tooth may still lead to tooth loss in comparison with teeth with normal tissues</a:t>
            </a:r>
            <a:endParaRPr lang="en-ZW" sz="20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73DD1EB0-7A32-404E-B5B2-FC4E3F585E72}"/>
              </a:ext>
            </a:extLst>
          </p:cNvPr>
          <p:cNvSpPr txBox="1"/>
          <p:nvPr/>
        </p:nvSpPr>
        <p:spPr>
          <a:xfrm>
            <a:off x="2991829" y="3105834"/>
            <a:ext cx="8779968" cy="646331"/>
          </a:xfrm>
          <a:prstGeom prst="rect">
            <a:avLst/>
          </a:prstGeom>
          <a:noFill/>
        </p:spPr>
        <p:txBody>
          <a:bodyPr wrap="square" rtlCol="0">
            <a:spAutoFit/>
          </a:bodyPr>
          <a:lstStyle/>
          <a:p>
            <a:r>
              <a:rPr lang="en-US" i="1" dirty="0">
                <a:solidFill>
                  <a:srgbClr val="FF0000"/>
                </a:solidFill>
              </a:rPr>
              <a:t>van der </a:t>
            </a:r>
            <a:r>
              <a:rPr lang="en-US" i="1" dirty="0" err="1">
                <a:solidFill>
                  <a:srgbClr val="FF0000"/>
                </a:solidFill>
              </a:rPr>
              <a:t>Burgt</a:t>
            </a:r>
            <a:r>
              <a:rPr lang="en-US" i="1" dirty="0">
                <a:solidFill>
                  <a:srgbClr val="FF0000"/>
                </a:solidFill>
              </a:rPr>
              <a:t> TP. </a:t>
            </a:r>
            <a:r>
              <a:rPr lang="en-US" i="1" dirty="0" err="1">
                <a:solidFill>
                  <a:srgbClr val="FF0000"/>
                </a:solidFill>
              </a:rPr>
              <a:t>Plasschaert</a:t>
            </a:r>
            <a:r>
              <a:rPr lang="en-US" i="1" dirty="0">
                <a:solidFill>
                  <a:srgbClr val="FF0000"/>
                </a:solidFill>
              </a:rPr>
              <a:t> AJ .Tooth discoloration induced be dental</a:t>
            </a:r>
          </a:p>
          <a:p>
            <a:r>
              <a:rPr lang="en-ZW" i="1" dirty="0">
                <a:solidFill>
                  <a:srgbClr val="FF0000"/>
                </a:solidFill>
              </a:rPr>
              <a:t>materials. Oral </a:t>
            </a:r>
            <a:r>
              <a:rPr lang="en-ZW" i="1" dirty="0" err="1">
                <a:solidFill>
                  <a:srgbClr val="FF0000"/>
                </a:solidFill>
              </a:rPr>
              <a:t>Surg</a:t>
            </a:r>
            <a:r>
              <a:rPr lang="en-ZW" i="1" dirty="0">
                <a:solidFill>
                  <a:srgbClr val="FF0000"/>
                </a:solidFill>
              </a:rPr>
              <a:t> Oral Med Oral </a:t>
            </a:r>
            <a:r>
              <a:rPr lang="en-ZW" i="1" dirty="0" err="1">
                <a:solidFill>
                  <a:srgbClr val="FF0000"/>
                </a:solidFill>
              </a:rPr>
              <a:t>Pathol</a:t>
            </a:r>
            <a:r>
              <a:rPr lang="en-ZW" i="1" dirty="0">
                <a:solidFill>
                  <a:srgbClr val="FF0000"/>
                </a:solidFill>
              </a:rPr>
              <a:t> 1995</a:t>
            </a:r>
          </a:p>
        </p:txBody>
      </p:sp>
      <p:sp>
        <p:nvSpPr>
          <p:cNvPr id="5" name="TextBox 4">
            <a:extLst>
              <a:ext uri="{FF2B5EF4-FFF2-40B4-BE49-F238E27FC236}">
                <a16:creationId xmlns:a16="http://schemas.microsoft.com/office/drawing/2014/main" id="{2C5F60DE-3579-46F2-9CD7-61028A684BA7}"/>
              </a:ext>
            </a:extLst>
          </p:cNvPr>
          <p:cNvSpPr txBox="1"/>
          <p:nvPr/>
        </p:nvSpPr>
        <p:spPr>
          <a:xfrm>
            <a:off x="3615397" y="5871170"/>
            <a:ext cx="8779968" cy="923330"/>
          </a:xfrm>
          <a:prstGeom prst="rect">
            <a:avLst/>
          </a:prstGeom>
          <a:noFill/>
        </p:spPr>
        <p:txBody>
          <a:bodyPr wrap="none" rtlCol="0">
            <a:spAutoFit/>
          </a:bodyPr>
          <a:lstStyle/>
          <a:p>
            <a:r>
              <a:rPr lang="en-US" i="1" dirty="0">
                <a:solidFill>
                  <a:srgbClr val="FF0000"/>
                </a:solidFill>
              </a:rPr>
              <a:t>Caplan DJ, </a:t>
            </a:r>
            <a:r>
              <a:rPr lang="en-US" i="1" dirty="0" err="1">
                <a:solidFill>
                  <a:srgbClr val="FF0000"/>
                </a:solidFill>
              </a:rPr>
              <a:t>cai</a:t>
            </a:r>
            <a:r>
              <a:rPr lang="en-US" i="1" dirty="0">
                <a:solidFill>
                  <a:srgbClr val="FF0000"/>
                </a:solidFill>
              </a:rPr>
              <a:t> J, yin G, While BA Root canal filled versus non-root canal filled</a:t>
            </a:r>
          </a:p>
          <a:p>
            <a:r>
              <a:rPr lang="en-US" i="1" dirty="0">
                <a:solidFill>
                  <a:srgbClr val="FF0000"/>
                </a:solidFill>
              </a:rPr>
              <a:t>teeth, a retrospective comparison of survival times</a:t>
            </a:r>
          </a:p>
          <a:p>
            <a:r>
              <a:rPr lang="en-US" i="1" dirty="0">
                <a:solidFill>
                  <a:srgbClr val="FF0000"/>
                </a:solidFill>
              </a:rPr>
              <a:t>J Public Health Dent 2005</a:t>
            </a:r>
            <a:endParaRPr lang="en-ZW" i="1" dirty="0">
              <a:solidFill>
                <a:srgbClr val="FF0000"/>
              </a:solidFill>
            </a:endParaRPr>
          </a:p>
        </p:txBody>
      </p:sp>
    </p:spTree>
    <p:extLst>
      <p:ext uri="{BB962C8B-B14F-4D97-AF65-F5344CB8AC3E}">
        <p14:creationId xmlns:p14="http://schemas.microsoft.com/office/powerpoint/2010/main" val="3947289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8777E391-0EB7-4E53-AD4E-5CF2F9C099D2}"/>
              </a:ext>
            </a:extLst>
          </p:cNvPr>
          <p:cNvGraphicFramePr/>
          <p:nvPr/>
        </p:nvGraphicFramePr>
        <p:xfrm>
          <a:off x="984738" y="281354"/>
          <a:ext cx="10635176" cy="63867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a:extLst>
              <a:ext uri="{FF2B5EF4-FFF2-40B4-BE49-F238E27FC236}">
                <a16:creationId xmlns:a16="http://schemas.microsoft.com/office/drawing/2014/main" id="{2C0CFD0C-0F99-4E1D-BDD8-B12B8A4A2300}"/>
              </a:ext>
            </a:extLst>
          </p:cNvPr>
          <p:cNvCxnSpPr>
            <a:cxnSpLocks/>
          </p:cNvCxnSpPr>
          <p:nvPr/>
        </p:nvCxnSpPr>
        <p:spPr>
          <a:xfrm>
            <a:off x="3882684" y="4994031"/>
            <a:ext cx="12379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EF59BF8-53FC-4E67-B2D1-48FD25677DEA}"/>
              </a:ext>
            </a:extLst>
          </p:cNvPr>
          <p:cNvCxnSpPr>
            <a:cxnSpLocks/>
          </p:cNvCxnSpPr>
          <p:nvPr/>
        </p:nvCxnSpPr>
        <p:spPr>
          <a:xfrm flipV="1">
            <a:off x="5120640" y="4895557"/>
            <a:ext cx="0" cy="984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172E732-6D2A-4DDE-9E3E-FA60422E63B6}"/>
              </a:ext>
            </a:extLst>
          </p:cNvPr>
          <p:cNvCxnSpPr>
            <a:cxnSpLocks/>
          </p:cNvCxnSpPr>
          <p:nvPr/>
        </p:nvCxnSpPr>
        <p:spPr>
          <a:xfrm>
            <a:off x="9777046" y="5106572"/>
            <a:ext cx="0" cy="71745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E1A7EC8-5ABA-495F-B76E-23F1069617EF}"/>
              </a:ext>
            </a:extLst>
          </p:cNvPr>
          <p:cNvCxnSpPr>
            <a:cxnSpLocks/>
          </p:cNvCxnSpPr>
          <p:nvPr/>
        </p:nvCxnSpPr>
        <p:spPr>
          <a:xfrm>
            <a:off x="9319846" y="5824025"/>
            <a:ext cx="457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283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4F679-8348-49E7-A3E8-315A1076CF5D}"/>
              </a:ext>
            </a:extLst>
          </p:cNvPr>
          <p:cNvSpPr>
            <a:spLocks noGrp="1"/>
          </p:cNvSpPr>
          <p:nvPr>
            <p:ph type="title"/>
          </p:nvPr>
        </p:nvSpPr>
        <p:spPr/>
        <p:txBody>
          <a:bodyPr/>
          <a:lstStyle/>
          <a:p>
            <a:r>
              <a:rPr lang="en-US" b="1" dirty="0"/>
              <a:t>TRILOGY OF REGENERATION</a:t>
            </a:r>
            <a:endParaRPr lang="en-ZW" b="1" dirty="0"/>
          </a:p>
        </p:txBody>
      </p:sp>
      <p:sp>
        <p:nvSpPr>
          <p:cNvPr id="3" name="Content Placeholder 2">
            <a:extLst>
              <a:ext uri="{FF2B5EF4-FFF2-40B4-BE49-F238E27FC236}">
                <a16:creationId xmlns:a16="http://schemas.microsoft.com/office/drawing/2014/main" id="{E93A553A-738C-453A-B74E-EDCFE365A8E4}"/>
              </a:ext>
            </a:extLst>
          </p:cNvPr>
          <p:cNvSpPr>
            <a:spLocks noGrp="1"/>
          </p:cNvSpPr>
          <p:nvPr>
            <p:ph idx="1"/>
          </p:nvPr>
        </p:nvSpPr>
        <p:spPr/>
        <p:txBody>
          <a:bodyPr>
            <a:normAutofit/>
          </a:bodyPr>
          <a:lstStyle/>
          <a:p>
            <a:pPr>
              <a:buNone/>
            </a:pPr>
            <a:r>
              <a:rPr lang="en-US" sz="2000" dirty="0">
                <a:solidFill>
                  <a:schemeClr val="tx1"/>
                </a:solidFill>
                <a:latin typeface="Baskerville Old Face" pitchFamily="18" charset="0"/>
              </a:rPr>
              <a:t>Three major components of pulp regeneration </a:t>
            </a:r>
          </a:p>
          <a:p>
            <a:pPr>
              <a:buNone/>
            </a:pPr>
            <a:endParaRPr lang="en-US" sz="2000" dirty="0">
              <a:solidFill>
                <a:schemeClr val="tx1"/>
              </a:solidFill>
              <a:latin typeface="Baskerville Old Face" pitchFamily="18" charset="0"/>
            </a:endParaRPr>
          </a:p>
          <a:p>
            <a:r>
              <a:rPr lang="en-US" sz="2000" dirty="0">
                <a:solidFill>
                  <a:schemeClr val="tx1"/>
                </a:solidFill>
                <a:latin typeface="Baskerville Old Face" pitchFamily="18" charset="0"/>
              </a:rPr>
              <a:t> A </a:t>
            </a:r>
            <a:r>
              <a:rPr lang="en-US" sz="2000" dirty="0">
                <a:solidFill>
                  <a:schemeClr val="accent1"/>
                </a:solidFill>
                <a:latin typeface="Baskerville Old Face" pitchFamily="18" charset="0"/>
              </a:rPr>
              <a:t>reliable cell source </a:t>
            </a:r>
            <a:r>
              <a:rPr lang="en-US" sz="2000" dirty="0">
                <a:solidFill>
                  <a:schemeClr val="tx1"/>
                </a:solidFill>
                <a:latin typeface="Baskerville Old Face" pitchFamily="18" charset="0"/>
              </a:rPr>
              <a:t>capable of differentiating into odontoblasts</a:t>
            </a:r>
          </a:p>
          <a:p>
            <a:endParaRPr lang="en-US" sz="2000" dirty="0">
              <a:solidFill>
                <a:schemeClr val="tx1"/>
              </a:solidFill>
              <a:latin typeface="Baskerville Old Face" pitchFamily="18" charset="0"/>
            </a:endParaRPr>
          </a:p>
          <a:p>
            <a:r>
              <a:rPr lang="en-US" sz="2000" dirty="0">
                <a:solidFill>
                  <a:schemeClr val="tx1"/>
                </a:solidFill>
                <a:latin typeface="Baskerville Old Face" pitchFamily="18" charset="0"/>
              </a:rPr>
              <a:t> An appropriate </a:t>
            </a:r>
            <a:r>
              <a:rPr lang="en-US" sz="2000" dirty="0">
                <a:solidFill>
                  <a:schemeClr val="accent1"/>
                </a:solidFill>
                <a:latin typeface="Baskerville Old Face" pitchFamily="18" charset="0"/>
              </a:rPr>
              <a:t>scaffold</a:t>
            </a:r>
            <a:r>
              <a:rPr lang="en-US" sz="2000" dirty="0">
                <a:solidFill>
                  <a:schemeClr val="tx1"/>
                </a:solidFill>
                <a:latin typeface="Baskerville Old Face" pitchFamily="18" charset="0"/>
              </a:rPr>
              <a:t> to promote cell growth and differentiation</a:t>
            </a:r>
          </a:p>
          <a:p>
            <a:endParaRPr lang="en-US" sz="2000" dirty="0">
              <a:solidFill>
                <a:schemeClr val="tx1"/>
              </a:solidFill>
              <a:latin typeface="Baskerville Old Face" pitchFamily="18" charset="0"/>
            </a:endParaRPr>
          </a:p>
          <a:p>
            <a:r>
              <a:rPr lang="en-US" sz="2000" dirty="0">
                <a:solidFill>
                  <a:schemeClr val="accent1"/>
                </a:solidFill>
                <a:latin typeface="Baskerville Old Face" pitchFamily="18" charset="0"/>
              </a:rPr>
              <a:t>Growth factors </a:t>
            </a:r>
            <a:r>
              <a:rPr lang="en-US" sz="2000" dirty="0">
                <a:solidFill>
                  <a:schemeClr val="tx1"/>
                </a:solidFill>
                <a:latin typeface="Baskerville Old Face" pitchFamily="18" charset="0"/>
              </a:rPr>
              <a:t>that are capable of stimulating cellular proliferation and</a:t>
            </a:r>
          </a:p>
          <a:p>
            <a:pPr marL="0" indent="0">
              <a:buNone/>
            </a:pPr>
            <a:r>
              <a:rPr lang="en-US" sz="2000" dirty="0">
                <a:solidFill>
                  <a:schemeClr val="tx1"/>
                </a:solidFill>
                <a:latin typeface="Baskerville Old Face" pitchFamily="18" charset="0"/>
              </a:rPr>
              <a:t>      directing cellular differentiation</a:t>
            </a:r>
            <a:endParaRPr lang="en-ZW" sz="2000" dirty="0">
              <a:solidFill>
                <a:schemeClr val="tx1"/>
              </a:solidFill>
            </a:endParaRPr>
          </a:p>
        </p:txBody>
      </p:sp>
      <p:pic>
        <p:nvPicPr>
          <p:cNvPr id="4" name="Picture 2" descr="C:\Users\vset\Desktop\jyoti\scaffold 1.jpg">
            <a:extLst>
              <a:ext uri="{FF2B5EF4-FFF2-40B4-BE49-F238E27FC236}">
                <a16:creationId xmlns:a16="http://schemas.microsoft.com/office/drawing/2014/main" id="{0F61A861-6B5F-49D4-9E3A-1D7BC57D986E}"/>
              </a:ext>
            </a:extLst>
          </p:cNvPr>
          <p:cNvPicPr>
            <a:picLocks noChangeAspect="1" noChangeArrowheads="1"/>
          </p:cNvPicPr>
          <p:nvPr/>
        </p:nvPicPr>
        <p:blipFill>
          <a:blip r:embed="rId2"/>
          <a:srcRect/>
          <a:stretch>
            <a:fillRect/>
          </a:stretch>
        </p:blipFill>
        <p:spPr bwMode="auto">
          <a:xfrm>
            <a:off x="8843584" y="2379901"/>
            <a:ext cx="3348416" cy="43771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18918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vset\Desktop\ele.PNG">
            <a:extLst>
              <a:ext uri="{FF2B5EF4-FFF2-40B4-BE49-F238E27FC236}">
                <a16:creationId xmlns:a16="http://schemas.microsoft.com/office/drawing/2014/main" id="{4D81BA50-3F15-4B89-8873-48D1DDE22865}"/>
              </a:ext>
            </a:extLst>
          </p:cNvPr>
          <p:cNvPicPr>
            <a:picLocks noChangeAspect="1" noChangeArrowheads="1"/>
          </p:cNvPicPr>
          <p:nvPr/>
        </p:nvPicPr>
        <p:blipFill>
          <a:blip r:embed="rId2"/>
          <a:srcRect/>
          <a:stretch>
            <a:fillRect/>
          </a:stretch>
        </p:blipFill>
        <p:spPr bwMode="auto">
          <a:xfrm>
            <a:off x="1378226" y="495300"/>
            <a:ext cx="9144000" cy="5867400"/>
          </a:xfrm>
          <a:prstGeom prst="rect">
            <a:avLst/>
          </a:prstGeom>
          <a:noFill/>
        </p:spPr>
      </p:pic>
    </p:spTree>
    <p:extLst>
      <p:ext uri="{BB962C8B-B14F-4D97-AF65-F5344CB8AC3E}">
        <p14:creationId xmlns:p14="http://schemas.microsoft.com/office/powerpoint/2010/main" val="1640163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DBA8F-CBC0-4CB7-B72C-7DDF7242B9ED}"/>
              </a:ext>
            </a:extLst>
          </p:cNvPr>
          <p:cNvSpPr>
            <a:spLocks noGrp="1"/>
          </p:cNvSpPr>
          <p:nvPr>
            <p:ph type="title"/>
          </p:nvPr>
        </p:nvSpPr>
        <p:spPr/>
        <p:txBody>
          <a:bodyPr/>
          <a:lstStyle/>
          <a:p>
            <a:r>
              <a:rPr lang="en-US" b="1" dirty="0"/>
              <a:t>STEM CELLS</a:t>
            </a:r>
            <a:endParaRPr lang="en-ZW" dirty="0"/>
          </a:p>
        </p:txBody>
      </p:sp>
      <p:sp>
        <p:nvSpPr>
          <p:cNvPr id="4" name="Rectangle 3">
            <a:extLst>
              <a:ext uri="{FF2B5EF4-FFF2-40B4-BE49-F238E27FC236}">
                <a16:creationId xmlns:a16="http://schemas.microsoft.com/office/drawing/2014/main" id="{D2F75921-E84C-4840-84B2-EC981D9BF01C}"/>
              </a:ext>
            </a:extLst>
          </p:cNvPr>
          <p:cNvSpPr/>
          <p:nvPr/>
        </p:nvSpPr>
        <p:spPr>
          <a:xfrm>
            <a:off x="1154954" y="2222695"/>
            <a:ext cx="9882092" cy="12063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latin typeface="Baskerville Old Face" pitchFamily="18" charset="0"/>
              </a:rPr>
              <a:t>A stem cell is defined as a cell that can continuously produce unaltered daughters and furthermore, has the ability to generate cells with different and more restricted properties</a:t>
            </a:r>
            <a:endParaRPr lang="en-ZW" dirty="0"/>
          </a:p>
        </p:txBody>
      </p:sp>
      <p:pic>
        <p:nvPicPr>
          <p:cNvPr id="5" name="Content Placeholder 4" descr="cellxfig1.jpg">
            <a:extLst>
              <a:ext uri="{FF2B5EF4-FFF2-40B4-BE49-F238E27FC236}">
                <a16:creationId xmlns:a16="http://schemas.microsoft.com/office/drawing/2014/main" id="{EB498BC5-1E8F-4A3F-ACAE-DFB24B5BCBE3}"/>
              </a:ext>
            </a:extLst>
          </p:cNvPr>
          <p:cNvPicPr>
            <a:picLocks noGrp="1" noChangeAspect="1"/>
          </p:cNvPicPr>
          <p:nvPr>
            <p:ph idx="1"/>
          </p:nvPr>
        </p:nvPicPr>
        <p:blipFill rotWithShape="1">
          <a:blip r:embed="rId2"/>
          <a:srcRect b="13137"/>
          <a:stretch/>
        </p:blipFill>
        <p:spPr>
          <a:xfrm>
            <a:off x="4186037" y="3591964"/>
            <a:ext cx="3819926" cy="2836972"/>
          </a:xfrm>
          <a:prstGeom prst="rect">
            <a:avLst/>
          </a:prstGeom>
        </p:spPr>
      </p:pic>
    </p:spTree>
    <p:extLst>
      <p:ext uri="{BB962C8B-B14F-4D97-AF65-F5344CB8AC3E}">
        <p14:creationId xmlns:p14="http://schemas.microsoft.com/office/powerpoint/2010/main" val="1474473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C3181-0BFF-490A-9719-6B84E0897549}"/>
              </a:ext>
            </a:extLst>
          </p:cNvPr>
          <p:cNvSpPr>
            <a:spLocks noGrp="1"/>
          </p:cNvSpPr>
          <p:nvPr>
            <p:ph type="title"/>
          </p:nvPr>
        </p:nvSpPr>
        <p:spPr/>
        <p:txBody>
          <a:bodyPr/>
          <a:lstStyle/>
          <a:p>
            <a:endParaRPr lang="en-ZW"/>
          </a:p>
        </p:txBody>
      </p:sp>
      <p:sp>
        <p:nvSpPr>
          <p:cNvPr id="3" name="Content Placeholder 2">
            <a:extLst>
              <a:ext uri="{FF2B5EF4-FFF2-40B4-BE49-F238E27FC236}">
                <a16:creationId xmlns:a16="http://schemas.microsoft.com/office/drawing/2014/main" id="{0EB89396-90C6-4F01-B324-4F23CBD8887C}"/>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A stem cell is commonly defined as a cell that has the ability to continuously divide and produce progeny cells that differentiate (develop) into various other types of </a:t>
            </a:r>
            <a:r>
              <a:rPr lang="en-ZW" sz="2400" dirty="0">
                <a:latin typeface="Times New Roman" panose="02020603050405020304" pitchFamily="18" charset="0"/>
                <a:cs typeface="Times New Roman" panose="02020603050405020304" pitchFamily="18" charset="0"/>
              </a:rPr>
              <a:t>cells or tissues</a:t>
            </a:r>
          </a:p>
        </p:txBody>
      </p:sp>
      <p:sp>
        <p:nvSpPr>
          <p:cNvPr id="4" name="TextBox 3">
            <a:extLst>
              <a:ext uri="{FF2B5EF4-FFF2-40B4-BE49-F238E27FC236}">
                <a16:creationId xmlns:a16="http://schemas.microsoft.com/office/drawing/2014/main" id="{4024D97A-61B4-46D7-8F27-84086026D6EA}"/>
              </a:ext>
            </a:extLst>
          </p:cNvPr>
          <p:cNvSpPr txBox="1"/>
          <p:nvPr/>
        </p:nvSpPr>
        <p:spPr>
          <a:xfrm>
            <a:off x="1871003" y="4311650"/>
            <a:ext cx="9855442" cy="369332"/>
          </a:xfrm>
          <a:prstGeom prst="rect">
            <a:avLst/>
          </a:prstGeom>
          <a:noFill/>
        </p:spPr>
        <p:txBody>
          <a:bodyPr wrap="square" rtlCol="0">
            <a:spAutoFit/>
          </a:bodyPr>
          <a:lstStyle/>
          <a:p>
            <a:r>
              <a:rPr lang="en-US" i="1" dirty="0"/>
              <a:t>Rao MS. Stem sense: a proposal for the classification of stem cells. Stem Cells Dev </a:t>
            </a:r>
            <a:r>
              <a:rPr lang="en-ZW" i="1" dirty="0"/>
              <a:t>2004</a:t>
            </a:r>
          </a:p>
        </p:txBody>
      </p:sp>
    </p:spTree>
    <p:extLst>
      <p:ext uri="{BB962C8B-B14F-4D97-AF65-F5344CB8AC3E}">
        <p14:creationId xmlns:p14="http://schemas.microsoft.com/office/powerpoint/2010/main" val="1577227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849C2-EE55-4095-8DEC-B3EB19F4F3E3}"/>
              </a:ext>
            </a:extLst>
          </p:cNvPr>
          <p:cNvSpPr>
            <a:spLocks noGrp="1"/>
          </p:cNvSpPr>
          <p:nvPr>
            <p:ph type="title"/>
          </p:nvPr>
        </p:nvSpPr>
        <p:spPr/>
        <p:txBody>
          <a:bodyPr/>
          <a:lstStyle/>
          <a:p>
            <a:endParaRPr lang="en-ZW"/>
          </a:p>
        </p:txBody>
      </p:sp>
      <p:pic>
        <p:nvPicPr>
          <p:cNvPr id="4" name="Content Placeholder 3">
            <a:extLst>
              <a:ext uri="{FF2B5EF4-FFF2-40B4-BE49-F238E27FC236}">
                <a16:creationId xmlns:a16="http://schemas.microsoft.com/office/drawing/2014/main" id="{7D00533C-D5DC-42C6-BF8D-4081A1AC2B42}"/>
              </a:ext>
            </a:extLst>
          </p:cNvPr>
          <p:cNvPicPr>
            <a:picLocks noGrp="1" noChangeAspect="1"/>
          </p:cNvPicPr>
          <p:nvPr>
            <p:ph idx="1"/>
          </p:nvPr>
        </p:nvPicPr>
        <p:blipFill>
          <a:blip r:embed="rId2"/>
          <a:stretch>
            <a:fillRect/>
          </a:stretch>
        </p:blipFill>
        <p:spPr>
          <a:xfrm>
            <a:off x="231218" y="2335237"/>
            <a:ext cx="11495100" cy="2883876"/>
          </a:xfrm>
          <a:prstGeom prst="rect">
            <a:avLst/>
          </a:prstGeom>
        </p:spPr>
      </p:pic>
      <p:sp>
        <p:nvSpPr>
          <p:cNvPr id="5" name="Rectangle 4">
            <a:extLst>
              <a:ext uri="{FF2B5EF4-FFF2-40B4-BE49-F238E27FC236}">
                <a16:creationId xmlns:a16="http://schemas.microsoft.com/office/drawing/2014/main" id="{EF44C382-BED4-42C2-BDCD-8F87172232D3}"/>
              </a:ext>
            </a:extLst>
          </p:cNvPr>
          <p:cNvSpPr/>
          <p:nvPr/>
        </p:nvSpPr>
        <p:spPr>
          <a:xfrm>
            <a:off x="1322362" y="5391064"/>
            <a:ext cx="9312813"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Times New Roman" panose="02020603050405020304" pitchFamily="18" charset="0"/>
                <a:cs typeface="Times New Roman" panose="02020603050405020304" pitchFamily="18" charset="0"/>
              </a:rPr>
              <a:t>The plasticity of the stem cell defines its ability to produce cells of different tissues</a:t>
            </a:r>
            <a:endParaRPr lang="en-ZW"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4549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HOME MESSAGE</a:t>
            </a:r>
          </a:p>
        </p:txBody>
      </p:sp>
      <p:sp>
        <p:nvSpPr>
          <p:cNvPr id="3" name="Content Placeholder 2"/>
          <p:cNvSpPr>
            <a:spLocks noGrp="1"/>
          </p:cNvSpPr>
          <p:nvPr>
            <p:ph idx="1"/>
          </p:nvPr>
        </p:nvSpPr>
        <p:spPr>
          <a:xfrm>
            <a:off x="1593493" y="1782406"/>
            <a:ext cx="8825659" cy="4254500"/>
          </a:xfrm>
        </p:spPr>
        <p:txBody>
          <a:bodyPr>
            <a:normAutofit/>
          </a:bodyPr>
          <a:lstStyle/>
          <a:p>
            <a:r>
              <a:rPr lang="en-US" dirty="0"/>
              <a:t>The clinical success rates of endodontic treatment can exceed 90%, regenerative endodontic methods have the potential for regenerating pulp and dentin tissues and therefore may offer an alternative method to save teeth that may have compromised structural integrity.</a:t>
            </a:r>
          </a:p>
          <a:p>
            <a:r>
              <a:rPr lang="en-US" dirty="0"/>
              <a:t>However the most challenging aspects of developing a regenerative endodontic therapy is to understand how the various component procedures can be optimized and integrated to produce the outcome of a regenerated pulp-dentin complex</a:t>
            </a:r>
          </a:p>
        </p:txBody>
      </p:sp>
    </p:spTree>
    <p:extLst>
      <p:ext uri="{BB962C8B-B14F-4D97-AF65-F5344CB8AC3E}">
        <p14:creationId xmlns:p14="http://schemas.microsoft.com/office/powerpoint/2010/main" val="3356759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C409B-823D-995F-2573-DEE4E96A5271}"/>
              </a:ext>
            </a:extLst>
          </p:cNvPr>
          <p:cNvSpPr>
            <a:spLocks noGrp="1"/>
          </p:cNvSpPr>
          <p:nvPr>
            <p:ph type="title"/>
          </p:nvPr>
        </p:nvSpPr>
        <p:spPr/>
        <p:txBody>
          <a:bodyPr/>
          <a:lstStyle/>
          <a:p>
            <a:r>
              <a:rPr lang="en-IN" dirty="0"/>
              <a:t>QUESTIONS</a:t>
            </a:r>
          </a:p>
        </p:txBody>
      </p:sp>
      <p:sp>
        <p:nvSpPr>
          <p:cNvPr id="3" name="Content Placeholder 2">
            <a:extLst>
              <a:ext uri="{FF2B5EF4-FFF2-40B4-BE49-F238E27FC236}">
                <a16:creationId xmlns:a16="http://schemas.microsoft.com/office/drawing/2014/main" id="{3E931872-0610-40FF-9F31-B5E5E638F29C}"/>
              </a:ext>
            </a:extLst>
          </p:cNvPr>
          <p:cNvSpPr>
            <a:spLocks noGrp="1"/>
          </p:cNvSpPr>
          <p:nvPr>
            <p:ph idx="1"/>
          </p:nvPr>
        </p:nvSpPr>
        <p:spPr/>
        <p:txBody>
          <a:bodyPr/>
          <a:lstStyle/>
          <a:p>
            <a:r>
              <a:rPr lang="en-IN" dirty="0"/>
              <a:t>Define regenerative endodontics.</a:t>
            </a:r>
          </a:p>
          <a:p>
            <a:r>
              <a:rPr lang="en-IN" dirty="0"/>
              <a:t>What are the objective of regenerative endodontics?</a:t>
            </a:r>
          </a:p>
          <a:p>
            <a:r>
              <a:rPr lang="en-IN" dirty="0"/>
              <a:t>What are the limitations of </a:t>
            </a:r>
            <a:r>
              <a:rPr lang="en-IN"/>
              <a:t>regenerative endodontics?</a:t>
            </a:r>
            <a:endParaRPr lang="en-IN" dirty="0"/>
          </a:p>
          <a:p>
            <a:endParaRPr lang="en-IN" dirty="0"/>
          </a:p>
        </p:txBody>
      </p:sp>
    </p:spTree>
    <p:extLst>
      <p:ext uri="{BB962C8B-B14F-4D97-AF65-F5344CB8AC3E}">
        <p14:creationId xmlns:p14="http://schemas.microsoft.com/office/powerpoint/2010/main" val="3666789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154954" y="2299855"/>
            <a:ext cx="8825659" cy="4433454"/>
          </a:xfrm>
        </p:spPr>
        <p:txBody>
          <a:bodyPr>
            <a:normAutofit fontScale="62500" lnSpcReduction="20000"/>
          </a:bodyPr>
          <a:lstStyle/>
          <a:p>
            <a:r>
              <a:rPr lang="en-US" dirty="0"/>
              <a:t>Cohen’s pathway of pulp- first south Asian edition</a:t>
            </a:r>
          </a:p>
          <a:p>
            <a:r>
              <a:rPr lang="en-US" dirty="0"/>
              <a:t>Grossman’s ENDODONTIC PRACTICE-13th edition</a:t>
            </a:r>
          </a:p>
          <a:p>
            <a:r>
              <a:rPr lang="en-US" dirty="0"/>
              <a:t>Regenerative Endodontics, SAMI M.A CHOGLE,BDS,DMD,MSD, HAROLD E. GOODIS,DDS, DENTAL CLINICS OF NORTH AMERICA, </a:t>
            </a:r>
            <a:r>
              <a:rPr lang="en-US" dirty="0" err="1"/>
              <a:t>july</a:t>
            </a:r>
            <a:r>
              <a:rPr lang="en-US" dirty="0"/>
              <a:t> 2012,volume 56, number 3.</a:t>
            </a:r>
          </a:p>
          <a:p>
            <a:r>
              <a:rPr lang="en-US" dirty="0"/>
              <a:t>Regenerative Endodontics: A Review of Current Status and a Call for Action Peter E. Murray, BSc(Hons), PhD,* Franklin Garcia-Godoy, DDS, MS,† and Kenneth M. Hargreaves, DDS, </a:t>
            </a:r>
            <a:r>
              <a:rPr lang="en-US" dirty="0" err="1"/>
              <a:t>PhD‡JOE</a:t>
            </a:r>
            <a:r>
              <a:rPr lang="en-US" dirty="0"/>
              <a:t> — Volume 33, Number 4, April 2007.</a:t>
            </a:r>
          </a:p>
          <a:p>
            <a:r>
              <a:rPr lang="en-US" dirty="0" err="1"/>
              <a:t>Yoshpe</a:t>
            </a:r>
            <a:r>
              <a:rPr lang="en-US" dirty="0"/>
              <a:t> M, </a:t>
            </a:r>
            <a:r>
              <a:rPr lang="en-US" dirty="0" err="1"/>
              <a:t>Einy</a:t>
            </a:r>
            <a:r>
              <a:rPr lang="en-US" dirty="0"/>
              <a:t> S, </a:t>
            </a:r>
            <a:r>
              <a:rPr lang="en-US" dirty="0" err="1"/>
              <a:t>Ruparel</a:t>
            </a:r>
            <a:r>
              <a:rPr lang="en-US" dirty="0"/>
              <a:t> N, Lin S, Kaufman AY. Regenerative Endodontics: A Potential Solution for External Root Resorption (Case Series). Journal of Endodontics. 2020 Feb 1;46(2):192-9.</a:t>
            </a:r>
          </a:p>
          <a:p>
            <a:r>
              <a:rPr lang="en-US" dirty="0" err="1"/>
              <a:t>Cymerman</a:t>
            </a:r>
            <a:r>
              <a:rPr lang="en-US" dirty="0"/>
              <a:t> JJ, </a:t>
            </a:r>
            <a:r>
              <a:rPr lang="en-US" dirty="0" err="1"/>
              <a:t>Nosrat</a:t>
            </a:r>
            <a:r>
              <a:rPr lang="en-US" dirty="0"/>
              <a:t> A. Regenerative endodontic treatment as a biologically based approach for non-surgical retreatment of immature teeth. Journal of endodontics. 2020 Jan 1;46(1):44-50.</a:t>
            </a:r>
          </a:p>
          <a:p>
            <a:r>
              <a:rPr lang="en-US" dirty="0"/>
              <a:t>Kim SG, </a:t>
            </a:r>
            <a:r>
              <a:rPr lang="en-US" dirty="0" err="1"/>
              <a:t>Malek</a:t>
            </a:r>
            <a:r>
              <a:rPr lang="en-US" dirty="0"/>
              <a:t> M, Sigurdsson A, Lin LM, </a:t>
            </a:r>
            <a:r>
              <a:rPr lang="en-US" dirty="0" err="1"/>
              <a:t>Kahler</a:t>
            </a:r>
            <a:r>
              <a:rPr lang="en-US" dirty="0"/>
              <a:t> B. Regenerative endodontics: a comprehensive review. International endodontic journal. 2018 Dec;51(12):1367-88.</a:t>
            </a:r>
          </a:p>
        </p:txBody>
      </p:sp>
    </p:spTree>
    <p:extLst>
      <p:ext uri="{BB962C8B-B14F-4D97-AF65-F5344CB8AC3E}">
        <p14:creationId xmlns:p14="http://schemas.microsoft.com/office/powerpoint/2010/main" val="2717672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47598-98EB-493E-BDC3-C0FF97D43231}"/>
              </a:ext>
            </a:extLst>
          </p:cNvPr>
          <p:cNvSpPr>
            <a:spLocks noGrp="1"/>
          </p:cNvSpPr>
          <p:nvPr>
            <p:ph type="title"/>
          </p:nvPr>
        </p:nvSpPr>
        <p:spPr/>
        <p:txBody>
          <a:bodyPr/>
          <a:lstStyle/>
          <a:p>
            <a:r>
              <a:rPr lang="en-US" dirty="0"/>
              <a:t>CONTENT</a:t>
            </a:r>
            <a:endParaRPr lang="en-ZW" dirty="0"/>
          </a:p>
        </p:txBody>
      </p:sp>
      <p:sp>
        <p:nvSpPr>
          <p:cNvPr id="3" name="Content Placeholder 2">
            <a:extLst>
              <a:ext uri="{FF2B5EF4-FFF2-40B4-BE49-F238E27FC236}">
                <a16:creationId xmlns:a16="http://schemas.microsoft.com/office/drawing/2014/main" id="{E70FD05C-A03D-4D41-B54C-3BCEBC01545F}"/>
              </a:ext>
            </a:extLst>
          </p:cNvPr>
          <p:cNvSpPr>
            <a:spLocks noGrp="1"/>
          </p:cNvSpPr>
          <p:nvPr>
            <p:ph sz="half" idx="1"/>
          </p:nvPr>
        </p:nvSpPr>
        <p:spPr>
          <a:xfrm>
            <a:off x="689113" y="2372139"/>
            <a:ext cx="5314121" cy="3962399"/>
          </a:xfrm>
        </p:spPr>
        <p:txBody>
          <a:bodyPr>
            <a:normAutofit fontScale="70000" lnSpcReduction="20000"/>
          </a:bodyPr>
          <a:lstStyle/>
          <a:p>
            <a:r>
              <a:rPr lang="en-US" dirty="0"/>
              <a:t>INTRODUCTION</a:t>
            </a:r>
            <a:endParaRPr lang="en-ZW" dirty="0"/>
          </a:p>
          <a:p>
            <a:r>
              <a:rPr lang="en-ZW" dirty="0"/>
              <a:t>HISTORY</a:t>
            </a:r>
          </a:p>
          <a:p>
            <a:r>
              <a:rPr lang="en-US" dirty="0"/>
              <a:t>DEFINITIONS</a:t>
            </a:r>
          </a:p>
          <a:p>
            <a:r>
              <a:rPr lang="en-US" dirty="0"/>
              <a:t>PRESENT SCENARIO OF REGENERATIVE ENDODONTICS</a:t>
            </a:r>
          </a:p>
          <a:p>
            <a:r>
              <a:rPr lang="en-ZW" dirty="0"/>
              <a:t>GOALS &amp; OBJECTIVES</a:t>
            </a:r>
          </a:p>
          <a:p>
            <a:r>
              <a:rPr lang="en-US" dirty="0"/>
              <a:t>TRILOGY OF REGENERATION</a:t>
            </a:r>
            <a:endParaRPr lang="en-ZW" dirty="0"/>
          </a:p>
          <a:p>
            <a:pPr>
              <a:buFont typeface="Arial" panose="020B0604020202020204" pitchFamily="34" charset="0"/>
              <a:buChar char="•"/>
            </a:pPr>
            <a:r>
              <a:rPr lang="en-ZW" b="1" dirty="0"/>
              <a:t>Stem Cells</a:t>
            </a:r>
          </a:p>
          <a:p>
            <a:pPr>
              <a:buFont typeface="Wingdings" panose="05000000000000000000" pitchFamily="2" charset="2"/>
              <a:buChar char="§"/>
            </a:pPr>
            <a:r>
              <a:rPr lang="en-ZW" b="1" dirty="0"/>
              <a:t>Growth Factors/Morphogens</a:t>
            </a:r>
          </a:p>
          <a:p>
            <a:pPr>
              <a:buFont typeface="Wingdings" panose="05000000000000000000" pitchFamily="2" charset="2"/>
              <a:buChar char="§"/>
            </a:pPr>
            <a:r>
              <a:rPr lang="en-ZW" b="1" dirty="0"/>
              <a:t>Scaffolds</a:t>
            </a:r>
          </a:p>
          <a:p>
            <a:pPr>
              <a:buFont typeface="Wingdings" panose="05000000000000000000" pitchFamily="2" charset="2"/>
              <a:buChar char="§"/>
            </a:pPr>
            <a:r>
              <a:rPr lang="en-ZW" b="1" dirty="0"/>
              <a:t>Delivery System</a:t>
            </a:r>
          </a:p>
        </p:txBody>
      </p:sp>
      <p:sp>
        <p:nvSpPr>
          <p:cNvPr id="4" name="Content Placeholder 3">
            <a:extLst>
              <a:ext uri="{FF2B5EF4-FFF2-40B4-BE49-F238E27FC236}">
                <a16:creationId xmlns:a16="http://schemas.microsoft.com/office/drawing/2014/main" id="{B4965216-5E03-4BEC-BB71-4D992AC6E5AB}"/>
              </a:ext>
            </a:extLst>
          </p:cNvPr>
          <p:cNvSpPr>
            <a:spLocks noGrp="1"/>
          </p:cNvSpPr>
          <p:nvPr>
            <p:ph sz="half" idx="2"/>
          </p:nvPr>
        </p:nvSpPr>
        <p:spPr>
          <a:xfrm>
            <a:off x="6208712" y="2372139"/>
            <a:ext cx="5320679" cy="3962399"/>
          </a:xfrm>
        </p:spPr>
        <p:txBody>
          <a:bodyPr>
            <a:normAutofit fontScale="70000" lnSpcReduction="20000"/>
          </a:bodyPr>
          <a:lstStyle/>
          <a:p>
            <a:r>
              <a:rPr lang="en-US" dirty="0"/>
              <a:t>CLINICAL STUDIES ON REGENERATIVE ENDODONTICS</a:t>
            </a:r>
          </a:p>
          <a:p>
            <a:pPr>
              <a:buFont typeface="Wingdings" panose="05000000000000000000" pitchFamily="2" charset="2"/>
              <a:buChar char="§"/>
            </a:pPr>
            <a:r>
              <a:rPr lang="en-US" b="1" dirty="0"/>
              <a:t>Clinical Procedures Related to Regenerative Endodontics</a:t>
            </a:r>
          </a:p>
          <a:p>
            <a:pPr>
              <a:buFont typeface="Wingdings" panose="05000000000000000000" pitchFamily="2" charset="2"/>
              <a:buChar char="§"/>
            </a:pPr>
            <a:r>
              <a:rPr lang="en-US" b="1" dirty="0"/>
              <a:t>Overview of Clinical Revascularization Cases</a:t>
            </a:r>
          </a:p>
          <a:p>
            <a:pPr>
              <a:buFont typeface="Wingdings" panose="05000000000000000000" pitchFamily="2" charset="2"/>
              <a:buChar char="§"/>
            </a:pPr>
            <a:r>
              <a:rPr lang="en-US" b="1" dirty="0"/>
              <a:t>AAE Revascularization Protocol</a:t>
            </a:r>
          </a:p>
          <a:p>
            <a:pPr>
              <a:buFont typeface="Wingdings" panose="05000000000000000000" pitchFamily="2" charset="2"/>
              <a:buChar char="§"/>
            </a:pPr>
            <a:r>
              <a:rPr lang="en-US" b="1" dirty="0"/>
              <a:t>Newer Approaches for regenerative endodontics</a:t>
            </a:r>
          </a:p>
          <a:p>
            <a:pPr>
              <a:buFont typeface="Wingdings" panose="05000000000000000000" pitchFamily="2" charset="2"/>
              <a:buChar char="§"/>
            </a:pPr>
            <a:r>
              <a:rPr lang="en-US" b="1" dirty="0"/>
              <a:t>Clinical Measures of Treatment Outcome</a:t>
            </a:r>
          </a:p>
          <a:p>
            <a:pPr>
              <a:buFont typeface="Wingdings" panose="05000000000000000000" pitchFamily="2" charset="2"/>
              <a:buChar char="Ø"/>
            </a:pPr>
            <a:endParaRPr lang="en-US" b="1" dirty="0"/>
          </a:p>
          <a:p>
            <a:pPr>
              <a:buFont typeface="Wingdings" panose="05000000000000000000" pitchFamily="2" charset="2"/>
              <a:buChar char="Ø"/>
            </a:pPr>
            <a:r>
              <a:rPr lang="en-US" b="1" dirty="0"/>
              <a:t>CONCLUSION</a:t>
            </a:r>
          </a:p>
          <a:p>
            <a:pPr>
              <a:buFont typeface="Wingdings" panose="05000000000000000000" pitchFamily="2" charset="2"/>
              <a:buChar char="Ø"/>
            </a:pPr>
            <a:r>
              <a:rPr lang="en-US" b="1" dirty="0"/>
              <a:t>REFERENCES</a:t>
            </a:r>
            <a:endParaRPr lang="en-ZW" dirty="0"/>
          </a:p>
        </p:txBody>
      </p:sp>
    </p:spTree>
    <p:extLst>
      <p:ext uri="{BB962C8B-B14F-4D97-AF65-F5344CB8AC3E}">
        <p14:creationId xmlns:p14="http://schemas.microsoft.com/office/powerpoint/2010/main" val="2860747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02475-BB81-2A5B-588A-F611638DD6F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D3D4ED8-62D6-3A2D-456C-40AFE430AFED}"/>
              </a:ext>
            </a:extLst>
          </p:cNvPr>
          <p:cNvSpPr>
            <a:spLocks noGrp="1"/>
          </p:cNvSpPr>
          <p:nvPr>
            <p:ph idx="1"/>
          </p:nvPr>
        </p:nvSpPr>
        <p:spPr>
          <a:xfrm>
            <a:off x="1154954" y="2603500"/>
            <a:ext cx="9611369" cy="3416300"/>
          </a:xfrm>
        </p:spPr>
        <p:txBody>
          <a:bodyPr>
            <a:normAutofit/>
          </a:bodyPr>
          <a:lstStyle/>
          <a:p>
            <a:pPr marL="0" indent="0">
              <a:buNone/>
            </a:pPr>
            <a:r>
              <a:rPr lang="en-IN" sz="8000" dirty="0"/>
              <a:t>      </a:t>
            </a:r>
          </a:p>
          <a:p>
            <a:pPr marL="0" indent="0">
              <a:buNone/>
            </a:pPr>
            <a:r>
              <a:rPr lang="en-IN" sz="8000" dirty="0"/>
              <a:t>           THANKYOU</a:t>
            </a:r>
          </a:p>
        </p:txBody>
      </p:sp>
    </p:spTree>
    <p:extLst>
      <p:ext uri="{BB962C8B-B14F-4D97-AF65-F5344CB8AC3E}">
        <p14:creationId xmlns:p14="http://schemas.microsoft.com/office/powerpoint/2010/main" val="3338374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9214ADF-AD13-4E77-A7A4-DF3EF7FEE8C4}"/>
              </a:ext>
            </a:extLst>
          </p:cNvPr>
          <p:cNvSpPr>
            <a:spLocks noGrp="1"/>
          </p:cNvSpPr>
          <p:nvPr>
            <p:ph type="title"/>
          </p:nvPr>
        </p:nvSpPr>
        <p:spPr/>
        <p:txBody>
          <a:bodyPr/>
          <a:lstStyle/>
          <a:p>
            <a:r>
              <a:rPr lang="en-US" dirty="0"/>
              <a:t>INTRODUCTION</a:t>
            </a:r>
            <a:endParaRPr lang="en-ZW" dirty="0"/>
          </a:p>
        </p:txBody>
      </p:sp>
      <p:sp>
        <p:nvSpPr>
          <p:cNvPr id="6" name="Content Placeholder 5">
            <a:extLst>
              <a:ext uri="{FF2B5EF4-FFF2-40B4-BE49-F238E27FC236}">
                <a16:creationId xmlns:a16="http://schemas.microsoft.com/office/drawing/2014/main" id="{A842B555-7983-4E55-ADC9-1C2481D0F31A}"/>
              </a:ext>
            </a:extLst>
          </p:cNvPr>
          <p:cNvSpPr>
            <a:spLocks noGrp="1"/>
          </p:cNvSpPr>
          <p:nvPr>
            <p:ph idx="1"/>
          </p:nvPr>
        </p:nvSpPr>
        <p:spPr>
          <a:xfrm>
            <a:off x="1154954" y="2377440"/>
            <a:ext cx="9733440" cy="3817620"/>
          </a:xfrm>
        </p:spPr>
        <p:txBody>
          <a:bodyPr>
            <a:normAutofit lnSpcReduction="10000"/>
          </a:bodyPr>
          <a:lstStyle/>
          <a:p>
            <a:r>
              <a:rPr lang="en-US" sz="2000" dirty="0">
                <a:latin typeface="Baskerville Old Face" pitchFamily="18" charset="0"/>
                <a:cs typeface="Aparajita" pitchFamily="34" charset="0"/>
              </a:rPr>
              <a:t>Millions of teeth are saved each year by root canal therapy. Although current treatment modalities offer high levels of success for many conditions, an ideal form of therapy might consist of regenerative approaches in which diseased or necrotic pulp tissues are removed and replaced with healthy pulp tissue to revitalize teeth.</a:t>
            </a:r>
          </a:p>
          <a:p>
            <a:r>
              <a:rPr lang="en-US" sz="2000" dirty="0">
                <a:latin typeface="Baskerville Old Face" pitchFamily="18" charset="0"/>
                <a:cs typeface="Aparajita" pitchFamily="34" charset="0"/>
              </a:rPr>
              <a:t>Regenerative endodontics is the </a:t>
            </a:r>
            <a:r>
              <a:rPr lang="en-US" sz="2000" b="1" dirty="0">
                <a:solidFill>
                  <a:srgbClr val="0070C0"/>
                </a:solidFill>
                <a:latin typeface="Baskerville Old Face" pitchFamily="18" charset="0"/>
                <a:cs typeface="Aparajita" pitchFamily="34" charset="0"/>
              </a:rPr>
              <a:t>creation and delivery </a:t>
            </a:r>
            <a:r>
              <a:rPr lang="en-US" sz="2000" dirty="0">
                <a:latin typeface="Baskerville Old Face" pitchFamily="18" charset="0"/>
                <a:cs typeface="Aparajita" pitchFamily="34" charset="0"/>
              </a:rPr>
              <a:t>of tissues to replace diseased, missing, and traumatized pulp</a:t>
            </a:r>
            <a:r>
              <a:rPr lang="en-US" dirty="0">
                <a:latin typeface="Baskerville Old Face" pitchFamily="18" charset="0"/>
                <a:cs typeface="Aparajita" pitchFamily="34" charset="0"/>
              </a:rPr>
              <a:t>. </a:t>
            </a:r>
          </a:p>
          <a:p>
            <a:endParaRPr lang="en-US" dirty="0">
              <a:latin typeface="Baskerville Old Face" pitchFamily="18" charset="0"/>
              <a:cs typeface="Aparajita" pitchFamily="34" charset="0"/>
            </a:endParaRPr>
          </a:p>
          <a:p>
            <a:r>
              <a:rPr lang="en-US" sz="2000" dirty="0">
                <a:latin typeface="Baskerville Old Face" pitchFamily="18" charset="0"/>
                <a:cs typeface="Aparajita" pitchFamily="34" charset="0"/>
              </a:rPr>
              <a:t>Combination of disinfection or debridement of infected root canal systems</a:t>
            </a:r>
          </a:p>
          <a:p>
            <a:endParaRPr lang="en-US" sz="2000" dirty="0">
              <a:latin typeface="Baskerville Old Face" pitchFamily="18" charset="0"/>
              <a:cs typeface="Aparajita" pitchFamily="34" charset="0"/>
            </a:endParaRPr>
          </a:p>
          <a:p>
            <a:r>
              <a:rPr lang="en-US" sz="2000" dirty="0">
                <a:latin typeface="Baskerville Old Face" pitchFamily="18" charset="0"/>
                <a:cs typeface="Aparajita" pitchFamily="34" charset="0"/>
              </a:rPr>
              <a:t>Apical enlargement to permit revascularization and use of adult stem cells, scaffolds, and growth factors</a:t>
            </a:r>
          </a:p>
          <a:p>
            <a:endParaRPr lang="en-ZW" dirty="0"/>
          </a:p>
        </p:txBody>
      </p:sp>
      <p:sp>
        <p:nvSpPr>
          <p:cNvPr id="2" name="TextBox 1">
            <a:extLst>
              <a:ext uri="{FF2B5EF4-FFF2-40B4-BE49-F238E27FC236}">
                <a16:creationId xmlns:a16="http://schemas.microsoft.com/office/drawing/2014/main" id="{0A312E56-C1C0-42BC-8BFD-9BC5EAC9D3E6}"/>
              </a:ext>
            </a:extLst>
          </p:cNvPr>
          <p:cNvSpPr txBox="1"/>
          <p:nvPr/>
        </p:nvSpPr>
        <p:spPr>
          <a:xfrm>
            <a:off x="6096000" y="5990492"/>
            <a:ext cx="3122971"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Peter Murray et al JOE 2007</a:t>
            </a:r>
            <a:endParaRPr lang="en-ZW"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2444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982A9-442C-4004-8CE9-A8E2BCED9D47}"/>
              </a:ext>
            </a:extLst>
          </p:cNvPr>
          <p:cNvSpPr>
            <a:spLocks noGrp="1"/>
          </p:cNvSpPr>
          <p:nvPr>
            <p:ph type="title"/>
          </p:nvPr>
        </p:nvSpPr>
        <p:spPr/>
        <p:txBody>
          <a:bodyPr/>
          <a:lstStyle/>
          <a:p>
            <a:endParaRPr lang="en-ZW"/>
          </a:p>
        </p:txBody>
      </p:sp>
      <p:sp>
        <p:nvSpPr>
          <p:cNvPr id="3" name="Content Placeholder 2">
            <a:extLst>
              <a:ext uri="{FF2B5EF4-FFF2-40B4-BE49-F238E27FC236}">
                <a16:creationId xmlns:a16="http://schemas.microsoft.com/office/drawing/2014/main" id="{A6A06067-8C1B-4058-A597-EF6489287D34}"/>
              </a:ext>
            </a:extLst>
          </p:cNvPr>
          <p:cNvSpPr>
            <a:spLocks noGrp="1"/>
          </p:cNvSpPr>
          <p:nvPr>
            <p:ph idx="1"/>
          </p:nvPr>
        </p:nvSpPr>
        <p:spPr/>
        <p:txBody>
          <a:bodyPr/>
          <a:lstStyle/>
          <a:p>
            <a:r>
              <a:rPr lang="en-US" sz="2000" dirty="0">
                <a:latin typeface="Baskerville Old Face" pitchFamily="18" charset="0"/>
                <a:cs typeface="Aparajita" pitchFamily="34" charset="0"/>
              </a:rPr>
              <a:t>Challenges - potential benefits to patients and the profession are equally ground breaking</a:t>
            </a:r>
          </a:p>
          <a:p>
            <a:endParaRPr lang="en-US" sz="2000" dirty="0">
              <a:latin typeface="Baskerville Old Face" pitchFamily="18" charset="0"/>
              <a:cs typeface="Aparajita" pitchFamily="34" charset="0"/>
            </a:endParaRPr>
          </a:p>
          <a:p>
            <a:r>
              <a:rPr lang="en-US" sz="2000" dirty="0">
                <a:latin typeface="Baskerville Old Face" pitchFamily="18" charset="0"/>
                <a:cs typeface="Aparajita" pitchFamily="34" charset="0"/>
              </a:rPr>
              <a:t>Restore natural function instead of surgical placement of an artificial prosthesis. </a:t>
            </a:r>
          </a:p>
          <a:p>
            <a:endParaRPr lang="en-ZW" dirty="0"/>
          </a:p>
        </p:txBody>
      </p:sp>
    </p:spTree>
    <p:extLst>
      <p:ext uri="{BB962C8B-B14F-4D97-AF65-F5344CB8AC3E}">
        <p14:creationId xmlns:p14="http://schemas.microsoft.com/office/powerpoint/2010/main" val="355972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DD818-FCDC-40F9-8D83-00FD9E05E853}"/>
              </a:ext>
            </a:extLst>
          </p:cNvPr>
          <p:cNvSpPr>
            <a:spLocks noGrp="1"/>
          </p:cNvSpPr>
          <p:nvPr>
            <p:ph type="title"/>
          </p:nvPr>
        </p:nvSpPr>
        <p:spPr/>
        <p:txBody>
          <a:bodyPr/>
          <a:lstStyle/>
          <a:p>
            <a:r>
              <a:rPr lang="en-ZW" b="1" dirty="0"/>
              <a:t>HISTORY</a:t>
            </a:r>
            <a:endParaRPr lang="en-ZW" dirty="0"/>
          </a:p>
        </p:txBody>
      </p:sp>
      <p:sp>
        <p:nvSpPr>
          <p:cNvPr id="3" name="Content Placeholder 2">
            <a:extLst>
              <a:ext uri="{FF2B5EF4-FFF2-40B4-BE49-F238E27FC236}">
                <a16:creationId xmlns:a16="http://schemas.microsoft.com/office/drawing/2014/main" id="{77C43DC8-7FFF-4EFB-BA78-6EA9A11337AD}"/>
              </a:ext>
            </a:extLst>
          </p:cNvPr>
          <p:cNvSpPr>
            <a:spLocks noGrp="1"/>
          </p:cNvSpPr>
          <p:nvPr>
            <p:ph idx="1"/>
          </p:nvPr>
        </p:nvSpPr>
        <p:spPr>
          <a:xfrm>
            <a:off x="1154954" y="2603500"/>
            <a:ext cx="10014794" cy="3416300"/>
          </a:xfrm>
        </p:spPr>
        <p:txBody>
          <a:bodyPr>
            <a:normAutofit/>
          </a:bodyPr>
          <a:lstStyle/>
          <a:p>
            <a:r>
              <a:rPr lang="en-US" sz="2400" dirty="0">
                <a:latin typeface="Times New Roman" panose="02020603050405020304" pitchFamily="18" charset="0"/>
                <a:cs typeface="Times New Roman" panose="02020603050405020304" pitchFamily="18" charset="0"/>
              </a:rPr>
              <a:t>Foundation of tooth regeneration - </a:t>
            </a:r>
            <a:r>
              <a:rPr lang="en-US" sz="2400" dirty="0" err="1">
                <a:latin typeface="Times New Roman" panose="02020603050405020304" pitchFamily="18" charset="0"/>
                <a:cs typeface="Times New Roman" panose="02020603050405020304" pitchFamily="18" charset="0"/>
              </a:rPr>
              <a:t>stomatologist</a:t>
            </a:r>
            <a:r>
              <a:rPr lang="en-US" sz="2400" dirty="0">
                <a:latin typeface="Times New Roman" panose="02020603050405020304" pitchFamily="18" charset="0"/>
                <a:cs typeface="Times New Roman" panose="02020603050405020304" pitchFamily="18" charset="0"/>
              </a:rPr>
              <a:t> G. L. Feldman (1932) proposed </a:t>
            </a:r>
          </a:p>
          <a:p>
            <a:pPr lvl="1"/>
            <a:r>
              <a:rPr lang="en-US" sz="2200" dirty="0">
                <a:latin typeface="Times New Roman" panose="02020603050405020304" pitchFamily="18" charset="0"/>
                <a:cs typeface="Times New Roman" panose="02020603050405020304" pitchFamily="18" charset="0"/>
              </a:rPr>
              <a:t>Biological-aseptic principle of tooth therapy</a:t>
            </a:r>
            <a:r>
              <a:rPr lang="en-US" sz="2200" dirty="0">
                <a:latin typeface="Times New Roman" panose="02020603050405020304" pitchFamily="18" charset="0"/>
                <a:cs typeface="Times New Roman" panose="02020603050405020304" pitchFamily="18" charset="0"/>
                <a:sym typeface="Wingdings" panose="05000000000000000000" pitchFamily="2" charset="2"/>
              </a:rPr>
              <a:t></a:t>
            </a:r>
            <a:r>
              <a:rPr lang="en-US" sz="2200" dirty="0">
                <a:latin typeface="Times New Roman" panose="02020603050405020304" pitchFamily="18" charset="0"/>
                <a:cs typeface="Times New Roman" panose="02020603050405020304" pitchFamily="18" charset="0"/>
              </a:rPr>
              <a:t> regeneration of pulp </a:t>
            </a:r>
          </a:p>
          <a:p>
            <a:pPr lvl="1"/>
            <a:r>
              <a:rPr lang="en-US" sz="2200" dirty="0">
                <a:latin typeface="Times New Roman" panose="02020603050405020304" pitchFamily="18" charset="0"/>
                <a:cs typeface="Times New Roman" panose="02020603050405020304" pitchFamily="18" charset="0"/>
              </a:rPr>
              <a:t>Used dentine fillings for stimulating </a:t>
            </a:r>
            <a:r>
              <a:rPr lang="en-ZW" sz="2200" dirty="0">
                <a:latin typeface="Times New Roman" panose="02020603050405020304" pitchFamily="18" charset="0"/>
                <a:cs typeface="Times New Roman" panose="02020603050405020304" pitchFamily="18" charset="0"/>
              </a:rPr>
              <a:t>pulp regeneration</a:t>
            </a:r>
          </a:p>
          <a:p>
            <a:endParaRPr lang="en-US" sz="2400" dirty="0">
              <a:latin typeface="Times New Roman" panose="02020603050405020304" pitchFamily="18" charset="0"/>
              <a:cs typeface="Times New Roman" panose="02020603050405020304" pitchFamily="18" charset="0"/>
            </a:endParaRPr>
          </a:p>
          <a:p>
            <a:r>
              <a:rPr lang="en-ZW" sz="2400" dirty="0">
                <a:latin typeface="Times New Roman" panose="02020603050405020304" pitchFamily="18" charset="0"/>
                <a:cs typeface="Times New Roman" panose="02020603050405020304" pitchFamily="18" charset="0"/>
              </a:rPr>
              <a:t>In 1957, </a:t>
            </a:r>
            <a:r>
              <a:rPr lang="en-ZW" sz="2400" dirty="0" err="1">
                <a:latin typeface="Times New Roman" panose="02020603050405020304" pitchFamily="18" charset="0"/>
                <a:cs typeface="Times New Roman" panose="02020603050405020304" pitchFamily="18" charset="0"/>
              </a:rPr>
              <a:t>Gavrilov</a:t>
            </a:r>
            <a:r>
              <a:rPr lang="en-ZW" sz="2400" dirty="0">
                <a:latin typeface="Times New Roman" panose="02020603050405020304" pitchFamily="18" charset="0"/>
                <a:cs typeface="Times New Roman" panose="02020603050405020304" pitchFamily="18" charset="0"/>
              </a:rPr>
              <a:t> demonstrated </a:t>
            </a:r>
            <a:r>
              <a:rPr lang="en-US" sz="2400" dirty="0">
                <a:latin typeface="Times New Roman" panose="02020603050405020304" pitchFamily="18" charset="0"/>
                <a:cs typeface="Times New Roman" panose="02020603050405020304" pitchFamily="18" charset="0"/>
              </a:rPr>
              <a:t>regeneration of dentin and cementum of tooth root in dogs</a:t>
            </a:r>
            <a:endParaRPr lang="en-Z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4118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50EFD-AD38-48D7-8960-83D54AA6D94D}"/>
              </a:ext>
            </a:extLst>
          </p:cNvPr>
          <p:cNvSpPr>
            <a:spLocks noGrp="1"/>
          </p:cNvSpPr>
          <p:nvPr>
            <p:ph type="title"/>
          </p:nvPr>
        </p:nvSpPr>
        <p:spPr/>
        <p:txBody>
          <a:bodyPr/>
          <a:lstStyle/>
          <a:p>
            <a:endParaRPr lang="en-ZW"/>
          </a:p>
        </p:txBody>
      </p:sp>
      <p:sp>
        <p:nvSpPr>
          <p:cNvPr id="3" name="Content Placeholder 2">
            <a:extLst>
              <a:ext uri="{FF2B5EF4-FFF2-40B4-BE49-F238E27FC236}">
                <a16:creationId xmlns:a16="http://schemas.microsoft.com/office/drawing/2014/main" id="{34B75EB6-80FD-4900-B4C6-440C8A065A01}"/>
              </a:ext>
            </a:extLst>
          </p:cNvPr>
          <p:cNvSpPr>
            <a:spLocks noGrp="1"/>
          </p:cNvSpPr>
          <p:nvPr>
            <p:ph idx="1"/>
          </p:nvPr>
        </p:nvSpPr>
        <p:spPr>
          <a:xfrm>
            <a:off x="1154954" y="2603500"/>
            <a:ext cx="10028861" cy="3416300"/>
          </a:xfrm>
        </p:spPr>
        <p:txBody>
          <a:bodyPr>
            <a:normAutofit/>
          </a:bodyPr>
          <a:lstStyle/>
          <a:p>
            <a:r>
              <a:rPr lang="en-US" sz="2400" dirty="0">
                <a:latin typeface="Times New Roman" panose="02020603050405020304" pitchFamily="18" charset="0"/>
                <a:cs typeface="Times New Roman" panose="02020603050405020304" pitchFamily="18" charset="0"/>
              </a:rPr>
              <a:t>Regeneration of pulp </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a:latin typeface="Times New Roman" panose="02020603050405020304" pitchFamily="18" charset="0"/>
                <a:cs typeface="Times New Roman" panose="02020603050405020304" pitchFamily="18" charset="0"/>
              </a:rPr>
              <a:t>key to regenerative endodontic procedures </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rPr>
              <a:t>Ostby</a:t>
            </a:r>
            <a:r>
              <a:rPr lang="en-US" sz="2400" dirty="0">
                <a:latin typeface="Times New Roman" panose="02020603050405020304" pitchFamily="18" charset="0"/>
                <a:cs typeface="Times New Roman" panose="02020603050405020304" pitchFamily="18" charset="0"/>
              </a:rPr>
              <a:t> in 1961</a:t>
            </a:r>
          </a:p>
          <a:p>
            <a:endParaRPr lang="en-US" sz="2400" dirty="0">
              <a:latin typeface="Times New Roman" panose="02020603050405020304" pitchFamily="18" charset="0"/>
              <a:cs typeface="Times New Roman" panose="02020603050405020304" pitchFamily="18" charset="0"/>
            </a:endParaRPr>
          </a:p>
          <a:p>
            <a:r>
              <a:rPr lang="en-ZW" sz="2400" dirty="0">
                <a:latin typeface="Times New Roman" panose="02020603050405020304" pitchFamily="18" charset="0"/>
                <a:cs typeface="Times New Roman" panose="02020603050405020304" pitchFamily="18" charset="0"/>
              </a:rPr>
              <a:t>In 2001, </a:t>
            </a:r>
            <a:r>
              <a:rPr lang="en-ZW" sz="2400" dirty="0" err="1">
                <a:latin typeface="Times New Roman" panose="02020603050405020304" pitchFamily="18" charset="0"/>
                <a:cs typeface="Times New Roman" panose="02020603050405020304" pitchFamily="18" charset="0"/>
              </a:rPr>
              <a:t>Iwaya</a:t>
            </a:r>
            <a:r>
              <a:rPr lang="en-ZW" sz="2400" dirty="0">
                <a:latin typeface="Times New Roman" panose="02020603050405020304" pitchFamily="18" charset="0"/>
                <a:cs typeface="Times New Roman" panose="02020603050405020304" pitchFamily="18" charset="0"/>
              </a:rPr>
              <a:t> </a:t>
            </a:r>
            <a:r>
              <a:rPr lang="en-ZW" sz="2400" i="1" dirty="0">
                <a:latin typeface="Times New Roman" panose="02020603050405020304" pitchFamily="18" charset="0"/>
                <a:cs typeface="Times New Roman" panose="02020603050405020304" pitchFamily="18" charset="0"/>
              </a:rPr>
              <a:t>et al. </a:t>
            </a:r>
            <a:r>
              <a:rPr lang="en-ZW" sz="2400" dirty="0">
                <a:latin typeface="Times New Roman" panose="02020603050405020304" pitchFamily="18" charset="0"/>
                <a:cs typeface="Times New Roman" panose="02020603050405020304" pitchFamily="18" charset="0"/>
              </a:rPr>
              <a:t>described a procedure termed </a:t>
            </a:r>
            <a:r>
              <a:rPr lang="en-US" sz="2400" dirty="0">
                <a:solidFill>
                  <a:srgbClr val="FF0000"/>
                </a:solidFill>
                <a:latin typeface="Times New Roman" panose="02020603050405020304" pitchFamily="18" charset="0"/>
                <a:cs typeface="Times New Roman" panose="02020603050405020304" pitchFamily="18" charset="0"/>
              </a:rPr>
              <a:t>revascularization</a:t>
            </a:r>
            <a:r>
              <a:rPr lang="en-US" sz="2400" dirty="0">
                <a:latin typeface="Times New Roman" panose="02020603050405020304" pitchFamily="18" charset="0"/>
                <a:cs typeface="Times New Roman" panose="02020603050405020304" pitchFamily="18" charset="0"/>
              </a:rPr>
              <a:t> that resulted in </a:t>
            </a:r>
            <a:r>
              <a:rPr lang="en-US" sz="2400" dirty="0">
                <a:solidFill>
                  <a:srgbClr val="FF0000"/>
                </a:solidFill>
                <a:latin typeface="Times New Roman" panose="02020603050405020304" pitchFamily="18" charset="0"/>
                <a:cs typeface="Times New Roman" panose="02020603050405020304" pitchFamily="18" charset="0"/>
              </a:rPr>
              <a:t>thickening of the root canal walls and continued root development</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In 2004, </a:t>
            </a:r>
            <a:r>
              <a:rPr lang="en-US" sz="2400" dirty="0" err="1">
                <a:latin typeface="Times New Roman" panose="02020603050405020304" pitchFamily="18" charset="0"/>
                <a:cs typeface="Times New Roman" panose="02020603050405020304" pitchFamily="18" charset="0"/>
              </a:rPr>
              <a:t>Banchs</a:t>
            </a:r>
            <a:r>
              <a:rPr lang="en-US" sz="2400" dirty="0">
                <a:latin typeface="Times New Roman" panose="02020603050405020304" pitchFamily="18" charset="0"/>
                <a:cs typeface="Times New Roman" panose="02020603050405020304" pitchFamily="18" charset="0"/>
              </a:rPr>
              <a:t> and Trope proposed a clinical protocol for revascularization of infected immature teeth</a:t>
            </a:r>
            <a:endParaRPr lang="en-ZW" sz="24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BE0ECC0-7C85-483A-BEBF-E06B654E3449}"/>
              </a:ext>
            </a:extLst>
          </p:cNvPr>
          <p:cNvSpPr txBox="1"/>
          <p:nvPr/>
        </p:nvSpPr>
        <p:spPr>
          <a:xfrm>
            <a:off x="2799471" y="6019800"/>
            <a:ext cx="8764172" cy="369332"/>
          </a:xfrm>
          <a:prstGeom prst="rect">
            <a:avLst/>
          </a:prstGeom>
          <a:noFill/>
        </p:spPr>
        <p:txBody>
          <a:bodyPr wrap="square" rtlCol="0">
            <a:spAutoFit/>
          </a:bodyPr>
          <a:lstStyle/>
          <a:p>
            <a:r>
              <a:rPr lang="en-ZW" i="1" dirty="0" err="1">
                <a:latin typeface="Times New Roman" panose="02020603050405020304" pitchFamily="18" charset="0"/>
                <a:cs typeface="Times New Roman" panose="02020603050405020304" pitchFamily="18" charset="0"/>
              </a:rPr>
              <a:t>Ramta</a:t>
            </a:r>
            <a:r>
              <a:rPr lang="en-ZW" i="1" dirty="0">
                <a:latin typeface="Times New Roman" panose="02020603050405020304" pitchFamily="18" charset="0"/>
                <a:cs typeface="Times New Roman" panose="02020603050405020304" pitchFamily="18" charset="0"/>
              </a:rPr>
              <a:t> Bansal, </a:t>
            </a:r>
            <a:r>
              <a:rPr lang="en-US" i="1" dirty="0">
                <a:latin typeface="Times New Roman" panose="02020603050405020304" pitchFamily="18" charset="0"/>
                <a:cs typeface="Times New Roman" panose="02020603050405020304" pitchFamily="18" charset="0"/>
              </a:rPr>
              <a:t>Current overview on challenges in Regenerative </a:t>
            </a:r>
            <a:r>
              <a:rPr lang="en-ZW" i="1" dirty="0">
                <a:latin typeface="Times New Roman" panose="02020603050405020304" pitchFamily="18" charset="0"/>
                <a:cs typeface="Times New Roman" panose="02020603050405020304" pitchFamily="18" charset="0"/>
              </a:rPr>
              <a:t>Endodontics, JCD 2015</a:t>
            </a:r>
          </a:p>
        </p:txBody>
      </p:sp>
    </p:spTree>
    <p:extLst>
      <p:ext uri="{BB962C8B-B14F-4D97-AF65-F5344CB8AC3E}">
        <p14:creationId xmlns:p14="http://schemas.microsoft.com/office/powerpoint/2010/main" val="702915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20792-2E8A-41EA-812D-6F575B8E91B3}"/>
              </a:ext>
            </a:extLst>
          </p:cNvPr>
          <p:cNvSpPr>
            <a:spLocks noGrp="1"/>
          </p:cNvSpPr>
          <p:nvPr>
            <p:ph type="title"/>
          </p:nvPr>
        </p:nvSpPr>
        <p:spPr/>
        <p:txBody>
          <a:bodyPr/>
          <a:lstStyle/>
          <a:p>
            <a:r>
              <a:rPr lang="en-US" b="1" dirty="0"/>
              <a:t>DEFINITIONS</a:t>
            </a:r>
            <a:endParaRPr lang="en-ZW" dirty="0"/>
          </a:p>
        </p:txBody>
      </p:sp>
      <p:sp>
        <p:nvSpPr>
          <p:cNvPr id="3" name="Content Placeholder 2">
            <a:extLst>
              <a:ext uri="{FF2B5EF4-FFF2-40B4-BE49-F238E27FC236}">
                <a16:creationId xmlns:a16="http://schemas.microsoft.com/office/drawing/2014/main" id="{EA969757-4C22-42F0-9319-77FD8DD7708D}"/>
              </a:ext>
            </a:extLst>
          </p:cNvPr>
          <p:cNvSpPr>
            <a:spLocks noGrp="1"/>
          </p:cNvSpPr>
          <p:nvPr>
            <p:ph idx="1"/>
          </p:nvPr>
        </p:nvSpPr>
        <p:spPr>
          <a:xfrm>
            <a:off x="1154954" y="2279373"/>
            <a:ext cx="10122646" cy="4200939"/>
          </a:xfrm>
        </p:spPr>
        <p:txBody>
          <a:bodyPr>
            <a:normAutofit fontScale="85000" lnSpcReduction="20000"/>
          </a:bodyPr>
          <a:lstStyle/>
          <a:p>
            <a:pPr>
              <a:lnSpc>
                <a:spcPct val="150000"/>
              </a:lnSpc>
              <a:buNone/>
            </a:pPr>
            <a:r>
              <a:rPr lang="en-US" sz="2200" b="1" dirty="0">
                <a:solidFill>
                  <a:srgbClr val="00B050"/>
                </a:solidFill>
                <a:latin typeface="Times New Roman" panose="02020603050405020304" pitchFamily="18" charset="0"/>
                <a:cs typeface="Times New Roman" panose="02020603050405020304" pitchFamily="18" charset="0"/>
              </a:rPr>
              <a:t>Tissue Engineering</a:t>
            </a:r>
          </a:p>
          <a:p>
            <a:pPr>
              <a:lnSpc>
                <a:spcPct val="150000"/>
              </a:lnSpc>
              <a:buNone/>
            </a:pPr>
            <a:r>
              <a:rPr lang="en-US" sz="2200" dirty="0">
                <a:latin typeface="Times New Roman" panose="02020603050405020304" pitchFamily="18" charset="0"/>
                <a:cs typeface="Times New Roman" panose="02020603050405020304" pitchFamily="18" charset="0"/>
              </a:rPr>
              <a:t>          </a:t>
            </a:r>
          </a:p>
          <a:p>
            <a:pPr>
              <a:lnSpc>
                <a:spcPct val="150000"/>
              </a:lnSpc>
              <a:buNone/>
            </a:pPr>
            <a:r>
              <a:rPr lang="en-US" sz="2200" dirty="0">
                <a:latin typeface="Times New Roman" panose="02020603050405020304" pitchFamily="18" charset="0"/>
                <a:cs typeface="Times New Roman" panose="02020603050405020304" pitchFamily="18" charset="0"/>
              </a:rPr>
              <a:t>         An interdisciplinary field that applies the principles of engineering and the life science towards the development of biological substitutes that restore, maintain or improve tissue function.                                                                                               					</a:t>
            </a:r>
            <a:r>
              <a:rPr lang="en-US" sz="2200" b="1" dirty="0">
                <a:latin typeface="Times New Roman" panose="02020603050405020304" pitchFamily="18" charset="0"/>
                <a:cs typeface="Times New Roman" panose="02020603050405020304" pitchFamily="18" charset="0"/>
              </a:rPr>
              <a:t>(Langer &amp; Vacanti, 1993)</a:t>
            </a:r>
          </a:p>
          <a:p>
            <a:pPr>
              <a:lnSpc>
                <a:spcPct val="150000"/>
              </a:lnSpc>
              <a:buNone/>
            </a:pPr>
            <a:endParaRPr lang="en-US" sz="2200" b="1" dirty="0">
              <a:latin typeface="Times New Roman" panose="02020603050405020304" pitchFamily="18" charset="0"/>
              <a:cs typeface="Times New Roman" panose="02020603050405020304" pitchFamily="18" charset="0"/>
            </a:endParaRPr>
          </a:p>
          <a:p>
            <a:pPr>
              <a:lnSpc>
                <a:spcPct val="150000"/>
              </a:lnSpc>
              <a:buNone/>
            </a:pPr>
            <a:r>
              <a:rPr lang="en-US" sz="2200" dirty="0">
                <a:latin typeface="Times New Roman" panose="02020603050405020304" pitchFamily="18" charset="0"/>
                <a:cs typeface="Times New Roman" panose="02020603050405020304" pitchFamily="18" charset="0"/>
              </a:rPr>
              <a:t>        Tissue engineering is the employment of biologic therapeutic strategies aimed at the replacement, repair, maintenance, and/or enhancement of tissue function.</a:t>
            </a:r>
          </a:p>
          <a:p>
            <a:pPr>
              <a:lnSpc>
                <a:spcPct val="150000"/>
              </a:lnSpc>
              <a:buNone/>
            </a:pPr>
            <a:r>
              <a:rPr lang="en-US"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(Franklin, Murray, Hargreaves JOE, 2008).</a:t>
            </a:r>
            <a:endParaRPr lang="en-US" sz="2200" dirty="0">
              <a:latin typeface="Times New Roman" panose="02020603050405020304" pitchFamily="18" charset="0"/>
              <a:cs typeface="Times New Roman" panose="02020603050405020304" pitchFamily="18" charset="0"/>
            </a:endParaRPr>
          </a:p>
          <a:p>
            <a:endParaRPr lang="en-ZW" dirty="0"/>
          </a:p>
        </p:txBody>
      </p:sp>
    </p:spTree>
    <p:extLst>
      <p:ext uri="{BB962C8B-B14F-4D97-AF65-F5344CB8AC3E}">
        <p14:creationId xmlns:p14="http://schemas.microsoft.com/office/powerpoint/2010/main" val="91181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B1320-C26E-47F0-8A30-A4D326B24574}"/>
              </a:ext>
            </a:extLst>
          </p:cNvPr>
          <p:cNvSpPr>
            <a:spLocks noGrp="1"/>
          </p:cNvSpPr>
          <p:nvPr>
            <p:ph type="title"/>
          </p:nvPr>
        </p:nvSpPr>
        <p:spPr/>
        <p:txBody>
          <a:bodyPr/>
          <a:lstStyle/>
          <a:p>
            <a:endParaRPr lang="en-ZW"/>
          </a:p>
        </p:txBody>
      </p:sp>
      <p:sp>
        <p:nvSpPr>
          <p:cNvPr id="3" name="Content Placeholder 2">
            <a:extLst>
              <a:ext uri="{FF2B5EF4-FFF2-40B4-BE49-F238E27FC236}">
                <a16:creationId xmlns:a16="http://schemas.microsoft.com/office/drawing/2014/main" id="{F48EC4CF-1731-4418-BF0E-39F461881CF5}"/>
              </a:ext>
            </a:extLst>
          </p:cNvPr>
          <p:cNvSpPr>
            <a:spLocks noGrp="1"/>
          </p:cNvSpPr>
          <p:nvPr>
            <p:ph idx="1"/>
          </p:nvPr>
        </p:nvSpPr>
        <p:spPr>
          <a:xfrm>
            <a:off x="1154954" y="2319130"/>
            <a:ext cx="9327516" cy="4240696"/>
          </a:xfrm>
        </p:spPr>
        <p:txBody>
          <a:bodyPr>
            <a:normAutofit/>
          </a:bodyPr>
          <a:lstStyle/>
          <a:p>
            <a:pPr>
              <a:buNone/>
            </a:pPr>
            <a:r>
              <a:rPr lang="en-US" sz="2000" b="1" dirty="0">
                <a:latin typeface="Baskerville Old Face" pitchFamily="18" charset="0"/>
              </a:rPr>
              <a:t>Tissue Regeneration: </a:t>
            </a:r>
          </a:p>
          <a:p>
            <a:pPr>
              <a:buNone/>
            </a:pPr>
            <a:r>
              <a:rPr lang="en-US" sz="2000" b="1" dirty="0">
                <a:latin typeface="Baskerville Old Face" pitchFamily="18" charset="0"/>
              </a:rPr>
              <a:t>      </a:t>
            </a:r>
            <a:r>
              <a:rPr lang="en-US" sz="2000" dirty="0">
                <a:latin typeface="Baskerville Old Face" pitchFamily="18" charset="0"/>
              </a:rPr>
              <a:t>   </a:t>
            </a:r>
          </a:p>
          <a:p>
            <a:pPr algn="ctr">
              <a:buNone/>
            </a:pPr>
            <a:r>
              <a:rPr lang="en-US" sz="2000" dirty="0">
                <a:latin typeface="Baskerville Old Face" pitchFamily="18" charset="0"/>
              </a:rPr>
              <a:t> Replacement of injured tissue by the same resident cells, or by differentiation of progenitor/stem  cells into tissue committed cells.                  				</a:t>
            </a:r>
          </a:p>
          <a:p>
            <a:pPr algn="ctr">
              <a:buNone/>
            </a:pPr>
            <a:r>
              <a:rPr lang="en-US" sz="2000" dirty="0">
                <a:latin typeface="Baskerville Old Face" pitchFamily="18" charset="0"/>
              </a:rPr>
              <a:t>                                                (</a:t>
            </a:r>
            <a:r>
              <a:rPr lang="en-US" sz="1600" b="1" dirty="0">
                <a:latin typeface="Baskerville Old Face" pitchFamily="18" charset="0"/>
              </a:rPr>
              <a:t>Kumar et al. 2009, </a:t>
            </a:r>
            <a:r>
              <a:rPr lang="en-US" sz="1600" b="1" dirty="0" err="1">
                <a:latin typeface="Baskerville Old Face" pitchFamily="18" charset="0"/>
              </a:rPr>
              <a:t>Majno</a:t>
            </a:r>
            <a:r>
              <a:rPr lang="en-US" sz="1600" b="1" dirty="0">
                <a:latin typeface="Baskerville Old Face" pitchFamily="18" charset="0"/>
              </a:rPr>
              <a:t> &amp; Joris 2004) </a:t>
            </a:r>
            <a:endParaRPr lang="en-US" sz="2000" dirty="0">
              <a:latin typeface="Baskerville Old Face" pitchFamily="18" charset="0"/>
            </a:endParaRPr>
          </a:p>
          <a:p>
            <a:endParaRPr lang="en-US" sz="2000" dirty="0">
              <a:latin typeface="Baskerville Old Face" pitchFamily="18" charset="0"/>
            </a:endParaRPr>
          </a:p>
          <a:p>
            <a:endParaRPr lang="en-US" sz="2000" b="1" dirty="0">
              <a:latin typeface="Baskerville Old Face" pitchFamily="18" charset="0"/>
            </a:endParaRPr>
          </a:p>
          <a:p>
            <a:pPr>
              <a:buNone/>
            </a:pPr>
            <a:r>
              <a:rPr lang="en-US" sz="2000" b="1" dirty="0">
                <a:latin typeface="Baskerville Old Face" pitchFamily="18" charset="0"/>
              </a:rPr>
              <a:t>Stem cells: </a:t>
            </a:r>
          </a:p>
          <a:p>
            <a:pPr>
              <a:buNone/>
            </a:pPr>
            <a:r>
              <a:rPr lang="en-US" sz="2000" dirty="0">
                <a:latin typeface="Baskerville Old Face" pitchFamily="18" charset="0"/>
              </a:rPr>
              <a:t>       Stem cells are defined as </a:t>
            </a:r>
            <a:r>
              <a:rPr lang="en-US" sz="2000" dirty="0" err="1">
                <a:latin typeface="Baskerville Old Face" pitchFamily="18" charset="0"/>
              </a:rPr>
              <a:t>clonogenic</a:t>
            </a:r>
            <a:r>
              <a:rPr lang="en-US" sz="2000" dirty="0">
                <a:latin typeface="Baskerville Old Face" pitchFamily="18" charset="0"/>
              </a:rPr>
              <a:t> cells capable of both self renewal and multi-lineage differentiation.  </a:t>
            </a:r>
          </a:p>
          <a:p>
            <a:endParaRPr lang="en-ZW" dirty="0"/>
          </a:p>
        </p:txBody>
      </p:sp>
    </p:spTree>
    <p:extLst>
      <p:ext uri="{BB962C8B-B14F-4D97-AF65-F5344CB8AC3E}">
        <p14:creationId xmlns:p14="http://schemas.microsoft.com/office/powerpoint/2010/main" val="4077385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1594</Words>
  <Application>Microsoft Office PowerPoint</Application>
  <PresentationFormat>Widescreen</PresentationFormat>
  <Paragraphs>206</Paragraphs>
  <Slides>30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Baskerville Old Face</vt:lpstr>
      <vt:lpstr>Calibri</vt:lpstr>
      <vt:lpstr>Calibri Light</vt:lpstr>
      <vt:lpstr>Times New Roman</vt:lpstr>
      <vt:lpstr>Wingdings</vt:lpstr>
      <vt:lpstr>Office Theme</vt:lpstr>
      <vt:lpstr>RUNGTA COLLEGE OF DENTAL SCIENCES AND RESEARCH</vt:lpstr>
      <vt:lpstr>Specific learning Objectives </vt:lpstr>
      <vt:lpstr>CONTENT</vt:lpstr>
      <vt:lpstr>INTRODUCTION</vt:lpstr>
      <vt:lpstr>PowerPoint Presentation</vt:lpstr>
      <vt:lpstr>HISTORY</vt:lpstr>
      <vt:lpstr>PowerPoint Presentation</vt:lpstr>
      <vt:lpstr>DEFINITIONS</vt:lpstr>
      <vt:lpstr>PowerPoint Presentation</vt:lpstr>
      <vt:lpstr>PowerPoint Presentation</vt:lpstr>
      <vt:lpstr>PowerPoint Presentation</vt:lpstr>
      <vt:lpstr>Repair Vs Regeneration</vt:lpstr>
      <vt:lpstr> Is RET a regenerative or reparative process? </vt:lpstr>
      <vt:lpstr>OBJECTIVE</vt:lpstr>
      <vt:lpstr>GOALS OF REGENERATIVE PROCEDURES</vt:lpstr>
      <vt:lpstr>BIOLOGICAL BASIS FOR REGENERATIVE ENDODONTIC THERAPY</vt:lpstr>
      <vt:lpstr>PowerPoint Presentation</vt:lpstr>
      <vt:lpstr>PowerPoint Presentation</vt:lpstr>
      <vt:lpstr>PowerPoint Presentation</vt:lpstr>
      <vt:lpstr>ARGUMENTS SUPPORTING REGENERATIVE ENDODONTICS</vt:lpstr>
      <vt:lpstr>PowerPoint Presentation</vt:lpstr>
      <vt:lpstr>TRILOGY OF REGENERATION</vt:lpstr>
      <vt:lpstr>PowerPoint Presentation</vt:lpstr>
      <vt:lpstr>STEM CELLS</vt:lpstr>
      <vt:lpstr>PowerPoint Presentation</vt:lpstr>
      <vt:lpstr>PowerPoint Presentation</vt:lpstr>
      <vt:lpstr>TAKE HOME MESSAGE</vt:lpstr>
      <vt:lpstr>QUESTIONS</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RUNGTA COLLEGE OF DENTAL SCIENCES AND RESEARCH</dc:title>
  <dc:creator>shalvi wadighare</dc:creator>
  <cp:lastModifiedBy>shalvi wadighare</cp:lastModifiedBy>
  <cp:revision>2</cp:revision>
  <dcterms:created xsi:type="dcterms:W3CDTF">2023-04-17T17:49:57Z</dcterms:created>
  <dcterms:modified xsi:type="dcterms:W3CDTF">2023-04-17T17:54:41Z</dcterms:modified>
</cp:coreProperties>
</file>